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g"/>
  <Default Extension="mp4" ContentType="video/mp4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Masters/slideMaster1.xml" ContentType="application/vnd.openxmlformats-officedocument.presentationml.slideMaster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media/image20.jpg" ContentType="image/jpeg"/>
  <Override PartName="/ppt/media/image23.jpg" ContentType="image/jpeg"/>
  <Override PartName="/ppt/notesMasters/notesMaster1.xml" ContentType="application/vnd.openxmlformats-officedocument.presentationml.notesMaster+xml"/>
  <Override PartName="/ppt/theme/theme1.xml" ContentType="application/vnd.openxmlformats-officedocument.theme+xml"/>
  <Override PartName="/ppt/theme/theme2.xml" ContentType="application/vnd.openxmlformats-officedocument.theme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ppt/presProps.xml" ContentType="application/vnd.openxmlformats-officedocument.presentationml.presProps+xml"/>
  <Override PartName="/docProps/core.xml" ContentType="application/vnd.openxmlformats-package.core-properties+xml"/>
  <Override PartName="/docProps/custom.xml" ContentType="application/vnd.openxmlformats-officedocument.custom-properties+xml"/>
  <Override PartName="/docProps/app.xml" ContentType="application/vnd.openxmlformats-officedocument.extended-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5"/>
  </p:notesMasterIdLst>
  <p:sldIdLst>
    <p:sldId id="257" r:id="rId2"/>
    <p:sldId id="282" r:id="rId3"/>
    <p:sldId id="279" r:id="rId4"/>
    <p:sldId id="287" r:id="rId5"/>
    <p:sldId id="288" r:id="rId6"/>
    <p:sldId id="289" r:id="rId7"/>
    <p:sldId id="291" r:id="rId8"/>
    <p:sldId id="294" r:id="rId9"/>
    <p:sldId id="290" r:id="rId10"/>
    <p:sldId id="292" r:id="rId11"/>
    <p:sldId id="293" r:id="rId12"/>
    <p:sldId id="281" r:id="rId13"/>
    <p:sldId id="263" r:id="rId14"/>
  </p:sldIdLst>
  <p:sldSz cx="12192000" cy="6858000"/>
  <p:notesSz cx="12192000" cy="685800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1"/>
    <p:restoredTop sz="94694"/>
  </p:normalViewPr>
  <p:slideViewPr>
    <p:cSldViewPr>
      <p:cViewPr varScale="1">
        <p:scale>
          <a:sx n="62" d="100"/>
          <a:sy n="62" d="100"/>
        </p:scale>
        <p:origin x="804" y="4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customXml" Target="../customXml/item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20" Type="http://schemas.openxmlformats.org/officeDocument/2006/relationships/customXml" Target="../customXml/item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customXml" Target="../customXml/item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52832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E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6905625" y="0"/>
            <a:ext cx="52832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18C26E6-C5D6-4AF6-9E84-D8728A77CC8A}" type="datetimeFigureOut">
              <a:rPr lang="en-IE" smtClean="0"/>
              <a:t>13/06/2022</a:t>
            </a:fld>
            <a:endParaRPr lang="en-IE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IE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13513"/>
            <a:ext cx="52832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6905625" y="6513513"/>
            <a:ext cx="52832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1523853-762B-4A80-A8C7-060A4D040F77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0634067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876" y="2125980"/>
            <a:ext cx="10368598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9752" y="3840480"/>
            <a:ext cx="8538845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000" b="0" i="0">
                <a:solidFill>
                  <a:srgbClr val="303E49"/>
                </a:solidFill>
                <a:latin typeface="Arial"/>
                <a:cs typeface="Arial"/>
              </a:defRPr>
            </a:lvl1pPr>
          </a:lstStyle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dirty="0"/>
              <a:t>Presented </a:t>
            </a:r>
            <a:r>
              <a:rPr spc="-25" dirty="0"/>
              <a:t>by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6/13/2022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000" b="0" i="0">
                <a:solidFill>
                  <a:srgbClr val="303E49"/>
                </a:solidFill>
                <a:latin typeface="Arial"/>
                <a:cs typeface="Arial"/>
              </a:defRPr>
            </a:lvl1pPr>
          </a:lstStyle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dirty="0"/>
              <a:t>Presented </a:t>
            </a:r>
            <a:r>
              <a:rPr spc="-25" dirty="0"/>
              <a:t>by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6/13/2022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917" y="1577340"/>
            <a:ext cx="5306282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82150" y="1577340"/>
            <a:ext cx="5306282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000" b="0" i="0">
                <a:solidFill>
                  <a:srgbClr val="303E49"/>
                </a:solidFill>
                <a:latin typeface="Arial"/>
                <a:cs typeface="Arial"/>
              </a:defRPr>
            </a:lvl1pPr>
          </a:lstStyle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dirty="0"/>
              <a:t>Presented </a:t>
            </a:r>
            <a:r>
              <a:rPr spc="-25" dirty="0"/>
              <a:t>by</a:t>
            </a: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6/13/2022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000" b="0" i="0">
                <a:solidFill>
                  <a:srgbClr val="303E49"/>
                </a:solidFill>
                <a:latin typeface="Arial"/>
                <a:cs typeface="Arial"/>
              </a:defRPr>
            </a:lvl1pPr>
          </a:lstStyle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dirty="0"/>
              <a:t>Presented </a:t>
            </a:r>
            <a:r>
              <a:rPr spc="-25" dirty="0"/>
              <a:t>by</a:t>
            </a:r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6/13/2022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000" b="0" i="0">
                <a:solidFill>
                  <a:srgbClr val="303E49"/>
                </a:solidFill>
                <a:latin typeface="Arial"/>
                <a:cs typeface="Arial"/>
              </a:defRPr>
            </a:lvl1pPr>
          </a:lstStyle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dirty="0"/>
              <a:t>Presented </a:t>
            </a:r>
            <a:r>
              <a:rPr spc="-25" dirty="0"/>
              <a:t>by</a:t>
            </a:r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6/13/2022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0"/>
            <a:ext cx="11170920" cy="909319"/>
          </a:xfrm>
          <a:custGeom>
            <a:avLst/>
            <a:gdLst/>
            <a:ahLst/>
            <a:cxnLst/>
            <a:rect l="l" t="t" r="r" b="b"/>
            <a:pathLst>
              <a:path w="11170920" h="909319">
                <a:moveTo>
                  <a:pt x="11170589" y="0"/>
                </a:moveTo>
                <a:lnTo>
                  <a:pt x="0" y="0"/>
                </a:lnTo>
                <a:lnTo>
                  <a:pt x="0" y="908989"/>
                </a:lnTo>
                <a:lnTo>
                  <a:pt x="11170589" y="908989"/>
                </a:lnTo>
                <a:lnTo>
                  <a:pt x="11170589" y="0"/>
                </a:lnTo>
                <a:close/>
              </a:path>
            </a:pathLst>
          </a:custGeom>
          <a:solidFill>
            <a:srgbClr val="00ACD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09917" y="274320"/>
            <a:ext cx="10978515" cy="1097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609917" y="1577340"/>
            <a:ext cx="10978515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8959201" y="6479559"/>
            <a:ext cx="774065" cy="16764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000" b="0" i="0">
                <a:solidFill>
                  <a:srgbClr val="303E49"/>
                </a:solidFill>
                <a:latin typeface="Arial"/>
                <a:cs typeface="Arial"/>
              </a:defRPr>
            </a:lvl1pPr>
          </a:lstStyle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dirty="0"/>
              <a:t>Presented </a:t>
            </a:r>
            <a:r>
              <a:rPr spc="-25" dirty="0"/>
              <a:t>by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917" y="6377940"/>
            <a:ext cx="28056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6/13/2022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82812" y="6377940"/>
            <a:ext cx="28056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Relationship Id="rId9" Type="http://schemas.openxmlformats.org/officeDocument/2006/relationships/image" Target="../media/image23.jp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Relationship Id="rId9" Type="http://schemas.openxmlformats.org/officeDocument/2006/relationships/image" Target="../media/image24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hyperlink" Target="http://www.linkedin.com/company/a-eye-construction-technology/mycompany/" TargetMode="External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5.png"/><Relationship Id="rId11" Type="http://schemas.openxmlformats.org/officeDocument/2006/relationships/hyperlink" Target="http://www.linkedin.com/in/ahmed-hassan-2b92a0166/" TargetMode="External"/><Relationship Id="rId5" Type="http://schemas.openxmlformats.org/officeDocument/2006/relationships/image" Target="../media/image4.png"/><Relationship Id="rId10" Type="http://schemas.openxmlformats.org/officeDocument/2006/relationships/image" Target="../media/image26.png"/><Relationship Id="rId4" Type="http://schemas.openxmlformats.org/officeDocument/2006/relationships/image" Target="../media/image3.png"/><Relationship Id="rId9" Type="http://schemas.openxmlformats.org/officeDocument/2006/relationships/image" Target="../media/image25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5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4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5.png"/><Relationship Id="rId11" Type="http://schemas.openxmlformats.org/officeDocument/2006/relationships/image" Target="../media/image13.png"/><Relationship Id="rId5" Type="http://schemas.openxmlformats.org/officeDocument/2006/relationships/image" Target="../media/image4.png"/><Relationship Id="rId10" Type="http://schemas.openxmlformats.org/officeDocument/2006/relationships/image" Target="../media/image12.png"/><Relationship Id="rId4" Type="http://schemas.openxmlformats.org/officeDocument/2006/relationships/image" Target="../media/image3.png"/><Relationship Id="rId9" Type="http://schemas.openxmlformats.org/officeDocument/2006/relationships/image" Target="../media/image11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5.png"/><Relationship Id="rId11" Type="http://schemas.openxmlformats.org/officeDocument/2006/relationships/image" Target="../media/image18.png"/><Relationship Id="rId5" Type="http://schemas.openxmlformats.org/officeDocument/2006/relationships/image" Target="../media/image4.png"/><Relationship Id="rId10" Type="http://schemas.openxmlformats.org/officeDocument/2006/relationships/image" Target="../media/image17.png"/><Relationship Id="rId4" Type="http://schemas.openxmlformats.org/officeDocument/2006/relationships/image" Target="../media/image3.png"/><Relationship Id="rId9" Type="http://schemas.openxmlformats.org/officeDocument/2006/relationships/image" Target="../media/image16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Relationship Id="rId9" Type="http://schemas.openxmlformats.org/officeDocument/2006/relationships/image" Target="../media/image19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Relationship Id="rId9" Type="http://schemas.openxmlformats.org/officeDocument/2006/relationships/image" Target="../media/image20.jp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slideLayout" Target="../slideLayouts/slideLayout5.xml"/><Relationship Id="rId7" Type="http://schemas.openxmlformats.org/officeDocument/2006/relationships/image" Target="../media/image4.png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3.png"/><Relationship Id="rId11" Type="http://schemas.openxmlformats.org/officeDocument/2006/relationships/image" Target="../media/image21.png"/><Relationship Id="rId5" Type="http://schemas.openxmlformats.org/officeDocument/2006/relationships/image" Target="../media/image2.png"/><Relationship Id="rId10" Type="http://schemas.openxmlformats.org/officeDocument/2006/relationships/image" Target="../media/image7.png"/><Relationship Id="rId4" Type="http://schemas.openxmlformats.org/officeDocument/2006/relationships/image" Target="../media/image1.jpg"/><Relationship Id="rId9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slideLayout" Target="../slideLayouts/slideLayout5.xml"/><Relationship Id="rId7" Type="http://schemas.openxmlformats.org/officeDocument/2006/relationships/image" Target="../media/image4.png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6" Type="http://schemas.openxmlformats.org/officeDocument/2006/relationships/image" Target="../media/image3.png"/><Relationship Id="rId11" Type="http://schemas.openxmlformats.org/officeDocument/2006/relationships/image" Target="../media/image22.png"/><Relationship Id="rId5" Type="http://schemas.openxmlformats.org/officeDocument/2006/relationships/image" Target="../media/image2.png"/><Relationship Id="rId10" Type="http://schemas.openxmlformats.org/officeDocument/2006/relationships/image" Target="../media/image7.png"/><Relationship Id="rId4" Type="http://schemas.openxmlformats.org/officeDocument/2006/relationships/image" Target="../media/image1.jpg"/><Relationship Id="rId9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12193270" cy="981075"/>
            <a:chOff x="0" y="0"/>
            <a:chExt cx="12193270" cy="98107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1170600" y="0"/>
              <a:ext cx="1022580" cy="908989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0" y="908989"/>
              <a:ext cx="12193270" cy="72390"/>
            </a:xfrm>
            <a:custGeom>
              <a:avLst/>
              <a:gdLst/>
              <a:ahLst/>
              <a:cxnLst/>
              <a:rect l="l" t="t" r="r" b="b"/>
              <a:pathLst>
                <a:path w="12193270" h="72390">
                  <a:moveTo>
                    <a:pt x="12193193" y="0"/>
                  </a:moveTo>
                  <a:lnTo>
                    <a:pt x="0" y="0"/>
                  </a:lnTo>
                  <a:lnTo>
                    <a:pt x="0" y="72009"/>
                  </a:lnTo>
                  <a:lnTo>
                    <a:pt x="12193193" y="72009"/>
                  </a:lnTo>
                  <a:lnTo>
                    <a:pt x="12193193" y="0"/>
                  </a:lnTo>
                  <a:close/>
                </a:path>
              </a:pathLst>
            </a:custGeom>
            <a:solidFill>
              <a:srgbClr val="303E4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0" y="908993"/>
              <a:ext cx="12193270" cy="0"/>
            </a:xfrm>
            <a:custGeom>
              <a:avLst/>
              <a:gdLst/>
              <a:ahLst/>
              <a:cxnLst/>
              <a:rect l="l" t="t" r="r" b="b"/>
              <a:pathLst>
                <a:path w="12193270">
                  <a:moveTo>
                    <a:pt x="12193193" y="0"/>
                  </a:moveTo>
                  <a:lnTo>
                    <a:pt x="0" y="0"/>
                  </a:lnTo>
                  <a:lnTo>
                    <a:pt x="12193193" y="0"/>
                  </a:lnTo>
                  <a:close/>
                </a:path>
              </a:pathLst>
            </a:custGeom>
            <a:solidFill>
              <a:srgbClr val="003A4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8971901" y="108000"/>
              <a:ext cx="12700" cy="700405"/>
            </a:xfrm>
            <a:custGeom>
              <a:avLst/>
              <a:gdLst/>
              <a:ahLst/>
              <a:cxnLst/>
              <a:rect l="l" t="t" r="r" b="b"/>
              <a:pathLst>
                <a:path w="12700" h="700405">
                  <a:moveTo>
                    <a:pt x="12700" y="0"/>
                  </a:moveTo>
                  <a:lnTo>
                    <a:pt x="0" y="0"/>
                  </a:lnTo>
                  <a:lnTo>
                    <a:pt x="0" y="700201"/>
                  </a:lnTo>
                  <a:lnTo>
                    <a:pt x="12700" y="700201"/>
                  </a:lnTo>
                  <a:lnTo>
                    <a:pt x="1270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" name="object 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0297072" y="277002"/>
              <a:ext cx="103517" cy="158241"/>
            </a:xfrm>
            <a:prstGeom prst="rect">
              <a:avLst/>
            </a:prstGeom>
          </p:spPr>
        </p:pic>
        <p:sp>
          <p:nvSpPr>
            <p:cNvPr id="8" name="object 8"/>
            <p:cNvSpPr/>
            <p:nvPr/>
          </p:nvSpPr>
          <p:spPr>
            <a:xfrm>
              <a:off x="10423288" y="277006"/>
              <a:ext cx="21590" cy="158750"/>
            </a:xfrm>
            <a:custGeom>
              <a:avLst/>
              <a:gdLst/>
              <a:ahLst/>
              <a:cxnLst/>
              <a:rect l="l" t="t" r="r" b="b"/>
              <a:pathLst>
                <a:path w="21590" h="158750">
                  <a:moveTo>
                    <a:pt x="20980" y="0"/>
                  </a:moveTo>
                  <a:lnTo>
                    <a:pt x="0" y="0"/>
                  </a:lnTo>
                  <a:lnTo>
                    <a:pt x="0" y="158242"/>
                  </a:lnTo>
                  <a:lnTo>
                    <a:pt x="20980" y="158242"/>
                  </a:lnTo>
                  <a:lnTo>
                    <a:pt x="2098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9" name="object 9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0467523" y="277004"/>
              <a:ext cx="141947" cy="158241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0633412" y="277007"/>
              <a:ext cx="106997" cy="158242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9100600" y="266216"/>
              <a:ext cx="1775848" cy="384467"/>
            </a:xfrm>
            <a:prstGeom prst="rect">
              <a:avLst/>
            </a:prstGeom>
          </p:spPr>
        </p:pic>
      </p:grpSp>
      <p:sp>
        <p:nvSpPr>
          <p:cNvPr id="12" name="object 12"/>
          <p:cNvSpPr/>
          <p:nvPr/>
        </p:nvSpPr>
        <p:spPr>
          <a:xfrm>
            <a:off x="0" y="6191999"/>
            <a:ext cx="12193270" cy="72390"/>
          </a:xfrm>
          <a:custGeom>
            <a:avLst/>
            <a:gdLst/>
            <a:ahLst/>
            <a:cxnLst/>
            <a:rect l="l" t="t" r="r" b="b"/>
            <a:pathLst>
              <a:path w="12193270" h="72389">
                <a:moveTo>
                  <a:pt x="12193193" y="0"/>
                </a:moveTo>
                <a:lnTo>
                  <a:pt x="0" y="0"/>
                </a:lnTo>
                <a:lnTo>
                  <a:pt x="0" y="72009"/>
                </a:lnTo>
                <a:lnTo>
                  <a:pt x="12193193" y="72009"/>
                </a:lnTo>
                <a:lnTo>
                  <a:pt x="12193193" y="0"/>
                </a:lnTo>
                <a:close/>
              </a:path>
            </a:pathLst>
          </a:custGeom>
          <a:solidFill>
            <a:srgbClr val="00ACD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 txBox="1"/>
          <p:nvPr/>
        </p:nvSpPr>
        <p:spPr>
          <a:xfrm>
            <a:off x="815300" y="344876"/>
            <a:ext cx="6195100" cy="197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IE" sz="1200" spc="-10" dirty="0">
                <a:solidFill>
                  <a:srgbClr val="FFFFFF"/>
                </a:solidFill>
                <a:latin typeface="Arial"/>
                <a:cs typeface="Arial"/>
              </a:rPr>
              <a:t>A-EYE Control Tower: AI-driven visibility platform to improve productivity on construction sites</a:t>
            </a:r>
            <a:endParaRPr sz="1200" dirty="0">
              <a:latin typeface="Arial"/>
              <a:cs typeface="Arial"/>
            </a:endParaRPr>
          </a:p>
        </p:txBody>
      </p:sp>
      <p:pic>
        <p:nvPicPr>
          <p:cNvPr id="14" name="object 14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828001" y="6522719"/>
            <a:ext cx="2465539" cy="103873"/>
          </a:xfrm>
          <a:prstGeom prst="rect">
            <a:avLst/>
          </a:prstGeom>
        </p:spPr>
      </p:pic>
      <p:pic>
        <p:nvPicPr>
          <p:cNvPr id="15" name="object 15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828004" y="6370331"/>
            <a:ext cx="2009736" cy="90944"/>
          </a:xfrm>
          <a:prstGeom prst="rect">
            <a:avLst/>
          </a:prstGeom>
        </p:spPr>
      </p:pic>
      <p:sp>
        <p:nvSpPr>
          <p:cNvPr id="16" name="object 16"/>
          <p:cNvSpPr txBox="1">
            <a:spLocks noGrp="1"/>
          </p:cNvSpPr>
          <p:nvPr>
            <p:ph type="ftr" sz="quarter" idx="5"/>
          </p:nvPr>
        </p:nvSpPr>
        <p:spPr>
          <a:xfrm>
            <a:off x="8959201" y="6479559"/>
            <a:ext cx="3004199" cy="154529"/>
          </a:xfrm>
          <a:prstGeom prst="rect">
            <a:avLst/>
          </a:prstGeom>
        </p:spPr>
        <p:txBody>
          <a:bodyPr vert="horz" wrap="square" lIns="0" tIns="6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dirty="0"/>
              <a:t>Presented </a:t>
            </a:r>
            <a:r>
              <a:rPr spc="-25" dirty="0"/>
              <a:t>by</a:t>
            </a:r>
            <a:r>
              <a:rPr lang="en-IE" spc="-25" dirty="0"/>
              <a:t> Dr Ahmed Hassan, TU Dublin</a:t>
            </a:r>
            <a:endParaRPr spc="-25" dirty="0"/>
          </a:p>
        </p:txBody>
      </p:sp>
      <p:sp>
        <p:nvSpPr>
          <p:cNvPr id="18" name="Google Shape;111;p28">
            <a:extLst>
              <a:ext uri="{FF2B5EF4-FFF2-40B4-BE49-F238E27FC236}">
                <a16:creationId xmlns:a16="http://schemas.microsoft.com/office/drawing/2014/main" id="{09E01EC2-B720-DD7D-5361-C03B5D9BECB8}"/>
              </a:ext>
            </a:extLst>
          </p:cNvPr>
          <p:cNvSpPr txBox="1">
            <a:spLocks/>
          </p:cNvSpPr>
          <p:nvPr/>
        </p:nvSpPr>
        <p:spPr>
          <a:xfrm>
            <a:off x="2060770" y="2210743"/>
            <a:ext cx="8014000" cy="17456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rmAutofit lnSpcReduction="10000"/>
          </a:bodyPr>
          <a:lstStyle>
            <a:lvl1pPr marL="0">
              <a:defRPr>
                <a:latin typeface="+mn-lt"/>
                <a:ea typeface="+mn-ea"/>
                <a:cs typeface="+mn-cs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3733" dirty="0">
                <a:solidFill>
                  <a:schemeClr val="tx1"/>
                </a:solidFill>
                <a:latin typeface="Inter"/>
                <a:ea typeface="Inter"/>
                <a:cs typeface="Inter"/>
                <a:sym typeface="Inter"/>
              </a:rPr>
              <a:t>Visualisation Platform for Improving</a:t>
            </a:r>
          </a:p>
          <a:p>
            <a:pPr algn="ctr">
              <a:spcBef>
                <a:spcPts val="1600"/>
              </a:spcBef>
              <a:spcAft>
                <a:spcPts val="1600"/>
              </a:spcAft>
            </a:pPr>
            <a:r>
              <a:rPr lang="en-GB" sz="3733" dirty="0">
                <a:solidFill>
                  <a:schemeClr val="tx1"/>
                </a:solidFill>
                <a:latin typeface="Inter"/>
                <a:ea typeface="Inter"/>
                <a:cs typeface="Inter"/>
                <a:sym typeface="Inter"/>
              </a:rPr>
              <a:t> Construction Productivity</a:t>
            </a:r>
            <a:endParaRPr lang="en-GB" dirty="0">
              <a:solidFill>
                <a:schemeClr val="tx1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cxnSp>
        <p:nvCxnSpPr>
          <p:cNvPr id="23" name="Google Shape;116;p28">
            <a:extLst>
              <a:ext uri="{FF2B5EF4-FFF2-40B4-BE49-F238E27FC236}">
                <a16:creationId xmlns:a16="http://schemas.microsoft.com/office/drawing/2014/main" id="{DC94B882-86EF-EDDB-CF33-9D88DD876055}"/>
              </a:ext>
            </a:extLst>
          </p:cNvPr>
          <p:cNvCxnSpPr/>
          <p:nvPr/>
        </p:nvCxnSpPr>
        <p:spPr>
          <a:xfrm>
            <a:off x="2770066" y="3956343"/>
            <a:ext cx="6963200" cy="0"/>
          </a:xfrm>
          <a:prstGeom prst="straightConnector1">
            <a:avLst/>
          </a:prstGeom>
          <a:noFill/>
          <a:ln w="9525" cap="flat" cmpd="sng">
            <a:solidFill>
              <a:srgbClr val="00E3CE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24" name="Google Shape;117;p28">
            <a:extLst>
              <a:ext uri="{FF2B5EF4-FFF2-40B4-BE49-F238E27FC236}">
                <a16:creationId xmlns:a16="http://schemas.microsoft.com/office/drawing/2014/main" id="{8FAAED93-829A-DD68-CF05-435D8E9270CE}"/>
              </a:ext>
            </a:extLst>
          </p:cNvPr>
          <p:cNvSpPr txBox="1"/>
          <p:nvPr/>
        </p:nvSpPr>
        <p:spPr>
          <a:xfrm>
            <a:off x="1600200" y="1041596"/>
            <a:ext cx="9009270" cy="11490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algn="ctr" defTabSz="1219170" rtl="0">
              <a:buClr>
                <a:srgbClr val="000000"/>
              </a:buClr>
            </a:pPr>
            <a:r>
              <a:rPr lang="en-GB" sz="5867" b="1" dirty="0">
                <a:solidFill>
                  <a:srgbClr val="0070C0"/>
                </a:solidFill>
                <a:latin typeface="Inter"/>
                <a:ea typeface="Inter"/>
                <a:cs typeface="Inter"/>
                <a:sym typeface="Inter"/>
              </a:rPr>
              <a:t>A-EYE Technology</a:t>
            </a:r>
            <a:endParaRPr sz="5867" b="1" dirty="0">
              <a:solidFill>
                <a:srgbClr val="0070C0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pic>
        <p:nvPicPr>
          <p:cNvPr id="27" name="Picture 26">
            <a:extLst>
              <a:ext uri="{FF2B5EF4-FFF2-40B4-BE49-F238E27FC236}">
                <a16:creationId xmlns:a16="http://schemas.microsoft.com/office/drawing/2014/main" id="{77B3FD0A-64D3-2E29-7945-73233ED81442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8001" y="4013183"/>
            <a:ext cx="2669488" cy="1863770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3B2EF52A-91FF-596B-7B9A-25DE710FD801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29927" y="4049982"/>
            <a:ext cx="2549816" cy="1863787"/>
          </a:xfrm>
          <a:prstGeom prst="rect">
            <a:avLst/>
          </a:prstGeom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C4A061B7-4973-2159-53DD-1CDBB74FA2C6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06960" y="4012310"/>
            <a:ext cx="2669488" cy="186377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12193270" cy="981075"/>
            <a:chOff x="0" y="0"/>
            <a:chExt cx="12193270" cy="98107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1170600" y="0"/>
              <a:ext cx="1022580" cy="908989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0" y="908989"/>
              <a:ext cx="12193270" cy="72390"/>
            </a:xfrm>
            <a:custGeom>
              <a:avLst/>
              <a:gdLst/>
              <a:ahLst/>
              <a:cxnLst/>
              <a:rect l="l" t="t" r="r" b="b"/>
              <a:pathLst>
                <a:path w="12193270" h="72390">
                  <a:moveTo>
                    <a:pt x="12193193" y="0"/>
                  </a:moveTo>
                  <a:lnTo>
                    <a:pt x="0" y="0"/>
                  </a:lnTo>
                  <a:lnTo>
                    <a:pt x="0" y="72009"/>
                  </a:lnTo>
                  <a:lnTo>
                    <a:pt x="12193193" y="72009"/>
                  </a:lnTo>
                  <a:lnTo>
                    <a:pt x="12193193" y="0"/>
                  </a:lnTo>
                  <a:close/>
                </a:path>
              </a:pathLst>
            </a:custGeom>
            <a:solidFill>
              <a:srgbClr val="303E4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0" y="908993"/>
              <a:ext cx="12193270" cy="0"/>
            </a:xfrm>
            <a:custGeom>
              <a:avLst/>
              <a:gdLst/>
              <a:ahLst/>
              <a:cxnLst/>
              <a:rect l="l" t="t" r="r" b="b"/>
              <a:pathLst>
                <a:path w="12193270">
                  <a:moveTo>
                    <a:pt x="12193193" y="0"/>
                  </a:moveTo>
                  <a:lnTo>
                    <a:pt x="0" y="0"/>
                  </a:lnTo>
                  <a:lnTo>
                    <a:pt x="12193193" y="0"/>
                  </a:lnTo>
                  <a:close/>
                </a:path>
              </a:pathLst>
            </a:custGeom>
            <a:solidFill>
              <a:srgbClr val="003A4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8971901" y="108000"/>
              <a:ext cx="12700" cy="700405"/>
            </a:xfrm>
            <a:custGeom>
              <a:avLst/>
              <a:gdLst/>
              <a:ahLst/>
              <a:cxnLst/>
              <a:rect l="l" t="t" r="r" b="b"/>
              <a:pathLst>
                <a:path w="12700" h="700405">
                  <a:moveTo>
                    <a:pt x="12700" y="0"/>
                  </a:moveTo>
                  <a:lnTo>
                    <a:pt x="0" y="0"/>
                  </a:lnTo>
                  <a:lnTo>
                    <a:pt x="0" y="700201"/>
                  </a:lnTo>
                  <a:lnTo>
                    <a:pt x="12700" y="700201"/>
                  </a:lnTo>
                  <a:lnTo>
                    <a:pt x="1270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" name="object 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0297072" y="277002"/>
              <a:ext cx="103517" cy="158241"/>
            </a:xfrm>
            <a:prstGeom prst="rect">
              <a:avLst/>
            </a:prstGeom>
          </p:spPr>
        </p:pic>
        <p:sp>
          <p:nvSpPr>
            <p:cNvPr id="8" name="object 8"/>
            <p:cNvSpPr/>
            <p:nvPr/>
          </p:nvSpPr>
          <p:spPr>
            <a:xfrm>
              <a:off x="10423288" y="277006"/>
              <a:ext cx="21590" cy="158750"/>
            </a:xfrm>
            <a:custGeom>
              <a:avLst/>
              <a:gdLst/>
              <a:ahLst/>
              <a:cxnLst/>
              <a:rect l="l" t="t" r="r" b="b"/>
              <a:pathLst>
                <a:path w="21590" h="158750">
                  <a:moveTo>
                    <a:pt x="20980" y="0"/>
                  </a:moveTo>
                  <a:lnTo>
                    <a:pt x="0" y="0"/>
                  </a:lnTo>
                  <a:lnTo>
                    <a:pt x="0" y="158242"/>
                  </a:lnTo>
                  <a:lnTo>
                    <a:pt x="20980" y="158242"/>
                  </a:lnTo>
                  <a:lnTo>
                    <a:pt x="2098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9" name="object 9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0467523" y="277004"/>
              <a:ext cx="141947" cy="158241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0633412" y="277007"/>
              <a:ext cx="106997" cy="158242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9100600" y="266216"/>
              <a:ext cx="1775848" cy="384467"/>
            </a:xfrm>
            <a:prstGeom prst="rect">
              <a:avLst/>
            </a:prstGeom>
          </p:spPr>
        </p:pic>
      </p:grpSp>
      <p:sp>
        <p:nvSpPr>
          <p:cNvPr id="12" name="object 12"/>
          <p:cNvSpPr/>
          <p:nvPr/>
        </p:nvSpPr>
        <p:spPr>
          <a:xfrm>
            <a:off x="0" y="6191999"/>
            <a:ext cx="12193270" cy="72390"/>
          </a:xfrm>
          <a:custGeom>
            <a:avLst/>
            <a:gdLst/>
            <a:ahLst/>
            <a:cxnLst/>
            <a:rect l="l" t="t" r="r" b="b"/>
            <a:pathLst>
              <a:path w="12193270" h="72389">
                <a:moveTo>
                  <a:pt x="12193193" y="0"/>
                </a:moveTo>
                <a:lnTo>
                  <a:pt x="0" y="0"/>
                </a:lnTo>
                <a:lnTo>
                  <a:pt x="0" y="72009"/>
                </a:lnTo>
                <a:lnTo>
                  <a:pt x="12193193" y="72009"/>
                </a:lnTo>
                <a:lnTo>
                  <a:pt x="12193193" y="0"/>
                </a:lnTo>
                <a:close/>
              </a:path>
            </a:pathLst>
          </a:custGeom>
          <a:solidFill>
            <a:srgbClr val="00ACD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 txBox="1"/>
          <p:nvPr/>
        </p:nvSpPr>
        <p:spPr>
          <a:xfrm>
            <a:off x="815300" y="344876"/>
            <a:ext cx="6195100" cy="197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IE" sz="1200" spc="-10" dirty="0">
                <a:solidFill>
                  <a:srgbClr val="FFFFFF"/>
                </a:solidFill>
                <a:latin typeface="Arial"/>
                <a:cs typeface="Arial"/>
              </a:rPr>
              <a:t>A-EYE Control Tower: AI-driven visibility platform to improve productivity on construction sites</a:t>
            </a:r>
            <a:endParaRPr sz="1200" dirty="0">
              <a:latin typeface="Arial"/>
              <a:cs typeface="Arial"/>
            </a:endParaRPr>
          </a:p>
        </p:txBody>
      </p:sp>
      <p:pic>
        <p:nvPicPr>
          <p:cNvPr id="14" name="object 14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828001" y="6522719"/>
            <a:ext cx="2465539" cy="103873"/>
          </a:xfrm>
          <a:prstGeom prst="rect">
            <a:avLst/>
          </a:prstGeom>
        </p:spPr>
      </p:pic>
      <p:pic>
        <p:nvPicPr>
          <p:cNvPr id="15" name="object 15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828004" y="6370331"/>
            <a:ext cx="2009736" cy="90944"/>
          </a:xfrm>
          <a:prstGeom prst="rect">
            <a:avLst/>
          </a:prstGeom>
        </p:spPr>
      </p:pic>
      <p:sp>
        <p:nvSpPr>
          <p:cNvPr id="16" name="object 16"/>
          <p:cNvSpPr txBox="1">
            <a:spLocks noGrp="1"/>
          </p:cNvSpPr>
          <p:nvPr>
            <p:ph type="ftr" sz="quarter" idx="5"/>
          </p:nvPr>
        </p:nvSpPr>
        <p:spPr>
          <a:xfrm>
            <a:off x="8959201" y="6479559"/>
            <a:ext cx="3004199" cy="154529"/>
          </a:xfrm>
          <a:prstGeom prst="rect">
            <a:avLst/>
          </a:prstGeom>
        </p:spPr>
        <p:txBody>
          <a:bodyPr vert="horz" wrap="square" lIns="0" tIns="6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dirty="0"/>
              <a:t>Presented </a:t>
            </a:r>
            <a:r>
              <a:rPr spc="-25" dirty="0"/>
              <a:t>by</a:t>
            </a:r>
            <a:r>
              <a:rPr lang="en-IE" spc="-25" dirty="0"/>
              <a:t> Dr Ahmed Hassan, TU Dublin</a:t>
            </a:r>
            <a:endParaRPr spc="-25" dirty="0"/>
          </a:p>
        </p:txBody>
      </p:sp>
      <p:sp>
        <p:nvSpPr>
          <p:cNvPr id="17" name="Google Shape;275;p40">
            <a:extLst>
              <a:ext uri="{FF2B5EF4-FFF2-40B4-BE49-F238E27FC236}">
                <a16:creationId xmlns:a16="http://schemas.microsoft.com/office/drawing/2014/main" id="{091F5BFA-68A5-C112-145E-4DA05589F097}"/>
              </a:ext>
            </a:extLst>
          </p:cNvPr>
          <p:cNvSpPr txBox="1"/>
          <p:nvPr/>
        </p:nvSpPr>
        <p:spPr>
          <a:xfrm>
            <a:off x="3642750" y="981379"/>
            <a:ext cx="4906500" cy="6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3200" b="1" dirty="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rPr>
              <a:t>Project Plan</a:t>
            </a:r>
            <a:endParaRPr sz="3200" b="1" dirty="0">
              <a:solidFill>
                <a:schemeClr val="dk1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pic>
        <p:nvPicPr>
          <p:cNvPr id="18" name="Google Shape;283;p41">
            <a:extLst>
              <a:ext uri="{FF2B5EF4-FFF2-40B4-BE49-F238E27FC236}">
                <a16:creationId xmlns:a16="http://schemas.microsoft.com/office/drawing/2014/main" id="{61CA7921-59DC-CE08-137A-EAA3158BFFC9}"/>
              </a:ext>
            </a:extLst>
          </p:cNvPr>
          <p:cNvPicPr preferRelativeResize="0"/>
          <p:nvPr/>
        </p:nvPicPr>
        <p:blipFill rotWithShape="1">
          <a:blip r:embed="rId9">
            <a:alphaModFix/>
          </a:blip>
          <a:srcRect t="18019"/>
          <a:stretch/>
        </p:blipFill>
        <p:spPr>
          <a:xfrm>
            <a:off x="7075470" y="1670221"/>
            <a:ext cx="4773125" cy="4216674"/>
          </a:xfrm>
          <a:prstGeom prst="rect">
            <a:avLst/>
          </a:prstGeom>
          <a:noFill/>
          <a:ln>
            <a:noFill/>
          </a:ln>
        </p:spPr>
      </p:pic>
      <p:sp>
        <p:nvSpPr>
          <p:cNvPr id="19" name="Google Shape;282;p41">
            <a:extLst>
              <a:ext uri="{FF2B5EF4-FFF2-40B4-BE49-F238E27FC236}">
                <a16:creationId xmlns:a16="http://schemas.microsoft.com/office/drawing/2014/main" id="{4C074162-E107-D995-A58A-83BFE8B17A5E}"/>
              </a:ext>
            </a:extLst>
          </p:cNvPr>
          <p:cNvSpPr txBox="1"/>
          <p:nvPr/>
        </p:nvSpPr>
        <p:spPr>
          <a:xfrm>
            <a:off x="343405" y="1670221"/>
            <a:ext cx="5433232" cy="47089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200" dirty="0">
                <a:solidFill>
                  <a:srgbClr val="0070C0"/>
                </a:solidFill>
                <a:latin typeface="Inter"/>
                <a:ea typeface="Inter"/>
                <a:cs typeface="Inter"/>
                <a:sym typeface="Inter"/>
              </a:rPr>
              <a:t>Project Details</a:t>
            </a:r>
            <a:endParaRPr sz="2200" dirty="0">
              <a:solidFill>
                <a:srgbClr val="0070C0"/>
              </a:solidFill>
              <a:latin typeface="Inter"/>
              <a:ea typeface="Inter"/>
              <a:cs typeface="Inter"/>
              <a:sym typeface="Inter"/>
            </a:endParaRPr>
          </a:p>
          <a:p>
            <a:pPr marL="285750" lvl="0" indent="-28575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 panose="020B0604020202020204" pitchFamily="34" charset="0"/>
              <a:buChar char="•"/>
            </a:pPr>
            <a:r>
              <a:rPr lang="en-GB" sz="1600" dirty="0">
                <a:latin typeface="Inter"/>
                <a:ea typeface="Inter"/>
                <a:cs typeface="Inter"/>
                <a:sym typeface="Inter"/>
              </a:rPr>
              <a:t>Project Duration: 3 years.</a:t>
            </a:r>
          </a:p>
          <a:p>
            <a:pPr marL="285750" lvl="0" indent="-28575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 panose="020B0604020202020204" pitchFamily="34" charset="0"/>
              <a:buChar char="•"/>
            </a:pPr>
            <a:r>
              <a:rPr lang="en-GB" sz="1600" dirty="0">
                <a:latin typeface="Inter"/>
                <a:ea typeface="Inter"/>
                <a:cs typeface="Inter"/>
                <a:sym typeface="Inter"/>
              </a:rPr>
              <a:t>Commencement date: 1.12.2021</a:t>
            </a:r>
            <a:endParaRPr sz="1600" dirty="0">
              <a:latin typeface="Inter"/>
              <a:ea typeface="Inter"/>
              <a:cs typeface="Inter"/>
              <a:sym typeface="Inter"/>
            </a:endParaRPr>
          </a:p>
          <a:p>
            <a:pPr marL="285750" lvl="0" indent="-28575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 panose="020B0604020202020204" pitchFamily="34" charset="0"/>
              <a:buChar char="•"/>
            </a:pPr>
            <a:r>
              <a:rPr lang="en-GB" sz="1600" dirty="0">
                <a:latin typeface="Inter"/>
                <a:ea typeface="Inter"/>
                <a:cs typeface="Inter"/>
                <a:sym typeface="Inter"/>
              </a:rPr>
              <a:t>Budget: €3.78 million </a:t>
            </a:r>
            <a:endParaRPr sz="1600" dirty="0">
              <a:latin typeface="Inter"/>
              <a:ea typeface="Inter"/>
              <a:cs typeface="Inter"/>
              <a:sym typeface="Inter"/>
            </a:endParaRPr>
          </a:p>
          <a:p>
            <a:pPr marL="285750" lvl="0" indent="-28575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 panose="020B0604020202020204" pitchFamily="34" charset="0"/>
              <a:buChar char="•"/>
            </a:pPr>
            <a:r>
              <a:rPr lang="en-GB" sz="1600" dirty="0">
                <a:latin typeface="Inter"/>
                <a:ea typeface="Inter"/>
                <a:cs typeface="Inter"/>
                <a:sym typeface="Inter"/>
              </a:rPr>
              <a:t>Enterprise Ireland (DTIF) Contribution:  €2.09 million</a:t>
            </a:r>
          </a:p>
          <a:p>
            <a:pPr marL="0" lvl="0" indent="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200" dirty="0">
                <a:solidFill>
                  <a:srgbClr val="0070C0"/>
                </a:solidFill>
                <a:latin typeface="Inter"/>
                <a:ea typeface="Inter"/>
                <a:cs typeface="Inter"/>
                <a:sym typeface="Inter"/>
              </a:rPr>
              <a:t>Practical Approach</a:t>
            </a:r>
          </a:p>
          <a:p>
            <a:pPr marL="0" lvl="0" indent="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600" dirty="0">
                <a:latin typeface="Inter"/>
                <a:ea typeface="Inter"/>
                <a:cs typeface="Inter"/>
                <a:sym typeface="Inter"/>
              </a:rPr>
              <a:t>Piloting on live construction site(s).</a:t>
            </a: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600" dirty="0">
              <a:latin typeface="Inter"/>
              <a:ea typeface="Inter"/>
              <a:cs typeface="Inter"/>
              <a:sym typeface="Inter"/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600" dirty="0">
              <a:latin typeface="Inter"/>
              <a:ea typeface="Inter"/>
              <a:cs typeface="Inter"/>
              <a:sym typeface="Inter"/>
            </a:endParaRPr>
          </a:p>
        </p:txBody>
      </p:sp>
    </p:spTree>
    <p:extLst>
      <p:ext uri="{BB962C8B-B14F-4D97-AF65-F5344CB8AC3E}">
        <p14:creationId xmlns:p14="http://schemas.microsoft.com/office/powerpoint/2010/main" val="38492580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1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12193270" cy="981075"/>
            <a:chOff x="0" y="0"/>
            <a:chExt cx="12193270" cy="98107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1170600" y="0"/>
              <a:ext cx="1022580" cy="908989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0" y="908989"/>
              <a:ext cx="12193270" cy="72390"/>
            </a:xfrm>
            <a:custGeom>
              <a:avLst/>
              <a:gdLst/>
              <a:ahLst/>
              <a:cxnLst/>
              <a:rect l="l" t="t" r="r" b="b"/>
              <a:pathLst>
                <a:path w="12193270" h="72390">
                  <a:moveTo>
                    <a:pt x="12193193" y="0"/>
                  </a:moveTo>
                  <a:lnTo>
                    <a:pt x="0" y="0"/>
                  </a:lnTo>
                  <a:lnTo>
                    <a:pt x="0" y="72009"/>
                  </a:lnTo>
                  <a:lnTo>
                    <a:pt x="12193193" y="72009"/>
                  </a:lnTo>
                  <a:lnTo>
                    <a:pt x="12193193" y="0"/>
                  </a:lnTo>
                  <a:close/>
                </a:path>
              </a:pathLst>
            </a:custGeom>
            <a:solidFill>
              <a:srgbClr val="303E4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0" y="908993"/>
              <a:ext cx="12193270" cy="0"/>
            </a:xfrm>
            <a:custGeom>
              <a:avLst/>
              <a:gdLst/>
              <a:ahLst/>
              <a:cxnLst/>
              <a:rect l="l" t="t" r="r" b="b"/>
              <a:pathLst>
                <a:path w="12193270">
                  <a:moveTo>
                    <a:pt x="12193193" y="0"/>
                  </a:moveTo>
                  <a:lnTo>
                    <a:pt x="0" y="0"/>
                  </a:lnTo>
                  <a:lnTo>
                    <a:pt x="12193193" y="0"/>
                  </a:lnTo>
                  <a:close/>
                </a:path>
              </a:pathLst>
            </a:custGeom>
            <a:solidFill>
              <a:srgbClr val="003A4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8971901" y="108000"/>
              <a:ext cx="12700" cy="700405"/>
            </a:xfrm>
            <a:custGeom>
              <a:avLst/>
              <a:gdLst/>
              <a:ahLst/>
              <a:cxnLst/>
              <a:rect l="l" t="t" r="r" b="b"/>
              <a:pathLst>
                <a:path w="12700" h="700405">
                  <a:moveTo>
                    <a:pt x="12700" y="0"/>
                  </a:moveTo>
                  <a:lnTo>
                    <a:pt x="0" y="0"/>
                  </a:lnTo>
                  <a:lnTo>
                    <a:pt x="0" y="700201"/>
                  </a:lnTo>
                  <a:lnTo>
                    <a:pt x="12700" y="700201"/>
                  </a:lnTo>
                  <a:lnTo>
                    <a:pt x="1270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" name="object 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0297072" y="277002"/>
              <a:ext cx="103517" cy="158241"/>
            </a:xfrm>
            <a:prstGeom prst="rect">
              <a:avLst/>
            </a:prstGeom>
          </p:spPr>
        </p:pic>
        <p:sp>
          <p:nvSpPr>
            <p:cNvPr id="8" name="object 8"/>
            <p:cNvSpPr/>
            <p:nvPr/>
          </p:nvSpPr>
          <p:spPr>
            <a:xfrm>
              <a:off x="10423288" y="277006"/>
              <a:ext cx="21590" cy="158750"/>
            </a:xfrm>
            <a:custGeom>
              <a:avLst/>
              <a:gdLst/>
              <a:ahLst/>
              <a:cxnLst/>
              <a:rect l="l" t="t" r="r" b="b"/>
              <a:pathLst>
                <a:path w="21590" h="158750">
                  <a:moveTo>
                    <a:pt x="20980" y="0"/>
                  </a:moveTo>
                  <a:lnTo>
                    <a:pt x="0" y="0"/>
                  </a:lnTo>
                  <a:lnTo>
                    <a:pt x="0" y="158242"/>
                  </a:lnTo>
                  <a:lnTo>
                    <a:pt x="20980" y="158242"/>
                  </a:lnTo>
                  <a:lnTo>
                    <a:pt x="2098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9" name="object 9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0467523" y="277004"/>
              <a:ext cx="141947" cy="158241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0633412" y="277007"/>
              <a:ext cx="106997" cy="158242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9100600" y="266216"/>
              <a:ext cx="1775848" cy="384467"/>
            </a:xfrm>
            <a:prstGeom prst="rect">
              <a:avLst/>
            </a:prstGeom>
          </p:spPr>
        </p:pic>
      </p:grpSp>
      <p:sp>
        <p:nvSpPr>
          <p:cNvPr id="12" name="object 12"/>
          <p:cNvSpPr/>
          <p:nvPr/>
        </p:nvSpPr>
        <p:spPr>
          <a:xfrm>
            <a:off x="0" y="6191999"/>
            <a:ext cx="12193270" cy="72390"/>
          </a:xfrm>
          <a:custGeom>
            <a:avLst/>
            <a:gdLst/>
            <a:ahLst/>
            <a:cxnLst/>
            <a:rect l="l" t="t" r="r" b="b"/>
            <a:pathLst>
              <a:path w="12193270" h="72389">
                <a:moveTo>
                  <a:pt x="12193193" y="0"/>
                </a:moveTo>
                <a:lnTo>
                  <a:pt x="0" y="0"/>
                </a:lnTo>
                <a:lnTo>
                  <a:pt x="0" y="72009"/>
                </a:lnTo>
                <a:lnTo>
                  <a:pt x="12193193" y="72009"/>
                </a:lnTo>
                <a:lnTo>
                  <a:pt x="12193193" y="0"/>
                </a:lnTo>
                <a:close/>
              </a:path>
            </a:pathLst>
          </a:custGeom>
          <a:solidFill>
            <a:srgbClr val="00ACD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 txBox="1"/>
          <p:nvPr/>
        </p:nvSpPr>
        <p:spPr>
          <a:xfrm>
            <a:off x="815300" y="344876"/>
            <a:ext cx="6195100" cy="197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IE" sz="1200" spc="-10" dirty="0">
                <a:solidFill>
                  <a:srgbClr val="FFFFFF"/>
                </a:solidFill>
                <a:latin typeface="Arial"/>
                <a:cs typeface="Arial"/>
              </a:rPr>
              <a:t>A-EYE Control Tower: AI-driven visibility platform to improve productivity on construction sites</a:t>
            </a:r>
            <a:endParaRPr sz="1200" dirty="0">
              <a:latin typeface="Arial"/>
              <a:cs typeface="Arial"/>
            </a:endParaRPr>
          </a:p>
        </p:txBody>
      </p:sp>
      <p:pic>
        <p:nvPicPr>
          <p:cNvPr id="14" name="object 14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828001" y="6522719"/>
            <a:ext cx="2465539" cy="103873"/>
          </a:xfrm>
          <a:prstGeom prst="rect">
            <a:avLst/>
          </a:prstGeom>
        </p:spPr>
      </p:pic>
      <p:pic>
        <p:nvPicPr>
          <p:cNvPr id="15" name="object 15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828004" y="6370331"/>
            <a:ext cx="2009736" cy="90944"/>
          </a:xfrm>
          <a:prstGeom prst="rect">
            <a:avLst/>
          </a:prstGeom>
        </p:spPr>
      </p:pic>
      <p:sp>
        <p:nvSpPr>
          <p:cNvPr id="16" name="object 16"/>
          <p:cNvSpPr txBox="1">
            <a:spLocks noGrp="1"/>
          </p:cNvSpPr>
          <p:nvPr>
            <p:ph type="ftr" sz="quarter" idx="5"/>
          </p:nvPr>
        </p:nvSpPr>
        <p:spPr>
          <a:xfrm>
            <a:off x="8959201" y="6479559"/>
            <a:ext cx="3004199" cy="154529"/>
          </a:xfrm>
          <a:prstGeom prst="rect">
            <a:avLst/>
          </a:prstGeom>
        </p:spPr>
        <p:txBody>
          <a:bodyPr vert="horz" wrap="square" lIns="0" tIns="6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dirty="0"/>
              <a:t>Presented </a:t>
            </a:r>
            <a:r>
              <a:rPr spc="-25" dirty="0"/>
              <a:t>by</a:t>
            </a:r>
            <a:r>
              <a:rPr lang="en-IE" spc="-25" dirty="0"/>
              <a:t> Dr Ahmed Hassan, TU Dublin</a:t>
            </a:r>
            <a:endParaRPr spc="-25" dirty="0"/>
          </a:p>
        </p:txBody>
      </p:sp>
      <p:sp>
        <p:nvSpPr>
          <p:cNvPr id="17" name="Google Shape;275;p40">
            <a:extLst>
              <a:ext uri="{FF2B5EF4-FFF2-40B4-BE49-F238E27FC236}">
                <a16:creationId xmlns:a16="http://schemas.microsoft.com/office/drawing/2014/main" id="{2D58C091-E4DB-27CC-5E3E-BB50FD417EE7}"/>
              </a:ext>
            </a:extLst>
          </p:cNvPr>
          <p:cNvSpPr txBox="1"/>
          <p:nvPr/>
        </p:nvSpPr>
        <p:spPr>
          <a:xfrm>
            <a:off x="1577555" y="864234"/>
            <a:ext cx="8867323" cy="6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3200" b="1" dirty="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rPr>
              <a:t>Industrial Research Framework</a:t>
            </a:r>
            <a:endParaRPr sz="3200" b="1" dirty="0">
              <a:solidFill>
                <a:schemeClr val="dk1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38EE8828-1BCB-51EB-D052-DC61DEDA3A02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85553" y="1442058"/>
            <a:ext cx="7020894" cy="4719119"/>
          </a:xfrm>
          <a:prstGeom prst="rect">
            <a:avLst/>
          </a:prstGeom>
        </p:spPr>
      </p:pic>
      <p:sp>
        <p:nvSpPr>
          <p:cNvPr id="20" name="Text Box 4">
            <a:extLst>
              <a:ext uri="{FF2B5EF4-FFF2-40B4-BE49-F238E27FC236}">
                <a16:creationId xmlns:a16="http://schemas.microsoft.com/office/drawing/2014/main" id="{3C16F631-B85F-E141-85E9-6CF9CB32CEF3}"/>
              </a:ext>
            </a:extLst>
          </p:cNvPr>
          <p:cNvSpPr txBox="1"/>
          <p:nvPr/>
        </p:nvSpPr>
        <p:spPr>
          <a:xfrm>
            <a:off x="2585553" y="4823251"/>
            <a:ext cx="2748447" cy="699795"/>
          </a:xfrm>
          <a:prstGeom prst="rect">
            <a:avLst/>
          </a:prstGeom>
          <a:solidFill>
            <a:sysClr val="window" lastClr="FFFFFF"/>
          </a:solidFill>
          <a:ln w="6350">
            <a:solidFill>
              <a:prstClr val="black"/>
            </a:solidFill>
          </a:ln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IE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Perceived Advantages: Productivity, Sustainability, and Communication benefits.</a:t>
            </a:r>
            <a:endParaRPr lang="en-IE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1" name="Text Box 3">
            <a:extLst>
              <a:ext uri="{FF2B5EF4-FFF2-40B4-BE49-F238E27FC236}">
                <a16:creationId xmlns:a16="http://schemas.microsoft.com/office/drawing/2014/main" id="{9B91429D-A2B7-57C2-EDD1-B798C496F6DA}"/>
              </a:ext>
            </a:extLst>
          </p:cNvPr>
          <p:cNvSpPr txBox="1"/>
          <p:nvPr/>
        </p:nvSpPr>
        <p:spPr>
          <a:xfrm>
            <a:off x="7162800" y="4831264"/>
            <a:ext cx="2443647" cy="691781"/>
          </a:xfrm>
          <a:prstGeom prst="rect">
            <a:avLst/>
          </a:prstGeom>
          <a:solidFill>
            <a:schemeClr val="lt1"/>
          </a:solidFill>
          <a:ln w="6350">
            <a:solidFill>
              <a:prstClr val="black"/>
            </a:solidFill>
          </a:ln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IE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Challenges: Cultural issues, Skills shortage, Ethics, Costs, Security, Internet connectivity.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IE" sz="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en-IE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573972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  <p:bldP spid="21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12193270" cy="981075"/>
            <a:chOff x="0" y="0"/>
            <a:chExt cx="12193270" cy="98107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1170600" y="0"/>
              <a:ext cx="1022580" cy="908989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0" y="908989"/>
              <a:ext cx="12193270" cy="72390"/>
            </a:xfrm>
            <a:custGeom>
              <a:avLst/>
              <a:gdLst/>
              <a:ahLst/>
              <a:cxnLst/>
              <a:rect l="l" t="t" r="r" b="b"/>
              <a:pathLst>
                <a:path w="12193270" h="72390">
                  <a:moveTo>
                    <a:pt x="12193193" y="0"/>
                  </a:moveTo>
                  <a:lnTo>
                    <a:pt x="0" y="0"/>
                  </a:lnTo>
                  <a:lnTo>
                    <a:pt x="0" y="72009"/>
                  </a:lnTo>
                  <a:lnTo>
                    <a:pt x="12193193" y="72009"/>
                  </a:lnTo>
                  <a:lnTo>
                    <a:pt x="12193193" y="0"/>
                  </a:lnTo>
                  <a:close/>
                </a:path>
              </a:pathLst>
            </a:custGeom>
            <a:solidFill>
              <a:srgbClr val="303E4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0" y="908993"/>
              <a:ext cx="12193270" cy="0"/>
            </a:xfrm>
            <a:custGeom>
              <a:avLst/>
              <a:gdLst/>
              <a:ahLst/>
              <a:cxnLst/>
              <a:rect l="l" t="t" r="r" b="b"/>
              <a:pathLst>
                <a:path w="12193270">
                  <a:moveTo>
                    <a:pt x="12193193" y="0"/>
                  </a:moveTo>
                  <a:lnTo>
                    <a:pt x="0" y="0"/>
                  </a:lnTo>
                  <a:lnTo>
                    <a:pt x="12193193" y="0"/>
                  </a:lnTo>
                  <a:close/>
                </a:path>
              </a:pathLst>
            </a:custGeom>
            <a:solidFill>
              <a:srgbClr val="003A4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8971901" y="108000"/>
              <a:ext cx="12700" cy="700405"/>
            </a:xfrm>
            <a:custGeom>
              <a:avLst/>
              <a:gdLst/>
              <a:ahLst/>
              <a:cxnLst/>
              <a:rect l="l" t="t" r="r" b="b"/>
              <a:pathLst>
                <a:path w="12700" h="700405">
                  <a:moveTo>
                    <a:pt x="12700" y="0"/>
                  </a:moveTo>
                  <a:lnTo>
                    <a:pt x="0" y="0"/>
                  </a:lnTo>
                  <a:lnTo>
                    <a:pt x="0" y="700201"/>
                  </a:lnTo>
                  <a:lnTo>
                    <a:pt x="12700" y="700201"/>
                  </a:lnTo>
                  <a:lnTo>
                    <a:pt x="1270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" name="object 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0297072" y="277002"/>
              <a:ext cx="103517" cy="158241"/>
            </a:xfrm>
            <a:prstGeom prst="rect">
              <a:avLst/>
            </a:prstGeom>
          </p:spPr>
        </p:pic>
        <p:sp>
          <p:nvSpPr>
            <p:cNvPr id="8" name="object 8"/>
            <p:cNvSpPr/>
            <p:nvPr/>
          </p:nvSpPr>
          <p:spPr>
            <a:xfrm>
              <a:off x="10423288" y="277006"/>
              <a:ext cx="21590" cy="158750"/>
            </a:xfrm>
            <a:custGeom>
              <a:avLst/>
              <a:gdLst/>
              <a:ahLst/>
              <a:cxnLst/>
              <a:rect l="l" t="t" r="r" b="b"/>
              <a:pathLst>
                <a:path w="21590" h="158750">
                  <a:moveTo>
                    <a:pt x="20980" y="0"/>
                  </a:moveTo>
                  <a:lnTo>
                    <a:pt x="0" y="0"/>
                  </a:lnTo>
                  <a:lnTo>
                    <a:pt x="0" y="158242"/>
                  </a:lnTo>
                  <a:lnTo>
                    <a:pt x="20980" y="158242"/>
                  </a:lnTo>
                  <a:lnTo>
                    <a:pt x="2098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9" name="object 9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0467523" y="277004"/>
              <a:ext cx="141947" cy="158241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0633412" y="277007"/>
              <a:ext cx="106997" cy="158242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9100600" y="266216"/>
              <a:ext cx="1775848" cy="384467"/>
            </a:xfrm>
            <a:prstGeom prst="rect">
              <a:avLst/>
            </a:prstGeom>
          </p:spPr>
        </p:pic>
      </p:grpSp>
      <p:sp>
        <p:nvSpPr>
          <p:cNvPr id="12" name="object 12"/>
          <p:cNvSpPr/>
          <p:nvPr/>
        </p:nvSpPr>
        <p:spPr>
          <a:xfrm>
            <a:off x="0" y="6191999"/>
            <a:ext cx="12193270" cy="72390"/>
          </a:xfrm>
          <a:custGeom>
            <a:avLst/>
            <a:gdLst/>
            <a:ahLst/>
            <a:cxnLst/>
            <a:rect l="l" t="t" r="r" b="b"/>
            <a:pathLst>
              <a:path w="12193270" h="72389">
                <a:moveTo>
                  <a:pt x="12193193" y="0"/>
                </a:moveTo>
                <a:lnTo>
                  <a:pt x="0" y="0"/>
                </a:lnTo>
                <a:lnTo>
                  <a:pt x="0" y="72009"/>
                </a:lnTo>
                <a:lnTo>
                  <a:pt x="12193193" y="72009"/>
                </a:lnTo>
                <a:lnTo>
                  <a:pt x="12193193" y="0"/>
                </a:lnTo>
                <a:close/>
              </a:path>
            </a:pathLst>
          </a:custGeom>
          <a:solidFill>
            <a:srgbClr val="00ACD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 txBox="1"/>
          <p:nvPr/>
        </p:nvSpPr>
        <p:spPr>
          <a:xfrm>
            <a:off x="815300" y="344876"/>
            <a:ext cx="6195100" cy="197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IE" sz="1200" spc="-10" dirty="0">
                <a:solidFill>
                  <a:srgbClr val="FFFFFF"/>
                </a:solidFill>
                <a:latin typeface="Arial"/>
                <a:cs typeface="Arial"/>
              </a:rPr>
              <a:t>A-EYE Control Tower: AI-driven visibility platform to improve productivity on construction sites</a:t>
            </a:r>
            <a:endParaRPr sz="1200" dirty="0">
              <a:latin typeface="Arial"/>
              <a:cs typeface="Arial"/>
            </a:endParaRPr>
          </a:p>
        </p:txBody>
      </p:sp>
      <p:pic>
        <p:nvPicPr>
          <p:cNvPr id="14" name="object 14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828001" y="6522719"/>
            <a:ext cx="2465539" cy="103873"/>
          </a:xfrm>
          <a:prstGeom prst="rect">
            <a:avLst/>
          </a:prstGeom>
        </p:spPr>
      </p:pic>
      <p:pic>
        <p:nvPicPr>
          <p:cNvPr id="15" name="object 15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828004" y="6370331"/>
            <a:ext cx="2009736" cy="90944"/>
          </a:xfrm>
          <a:prstGeom prst="rect">
            <a:avLst/>
          </a:prstGeom>
        </p:spPr>
      </p:pic>
      <p:sp>
        <p:nvSpPr>
          <p:cNvPr id="16" name="object 16"/>
          <p:cNvSpPr txBox="1">
            <a:spLocks noGrp="1"/>
          </p:cNvSpPr>
          <p:nvPr>
            <p:ph type="ftr" sz="quarter" idx="5"/>
          </p:nvPr>
        </p:nvSpPr>
        <p:spPr>
          <a:xfrm>
            <a:off x="8959201" y="6479559"/>
            <a:ext cx="3004199" cy="154529"/>
          </a:xfrm>
          <a:prstGeom prst="rect">
            <a:avLst/>
          </a:prstGeom>
        </p:spPr>
        <p:txBody>
          <a:bodyPr vert="horz" wrap="square" lIns="0" tIns="6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dirty="0"/>
              <a:t>Presented </a:t>
            </a:r>
            <a:r>
              <a:rPr spc="-25" dirty="0"/>
              <a:t>by</a:t>
            </a:r>
            <a:r>
              <a:rPr lang="en-IE" spc="-25" dirty="0"/>
              <a:t> Dr Ahmed Hassan, TU Dublin</a:t>
            </a:r>
            <a:endParaRPr spc="-25" dirty="0"/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47368BE2-E550-1F6F-6233-D15387B953CF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706" y="1890369"/>
            <a:ext cx="5882012" cy="3522432"/>
          </a:xfrm>
          <a:prstGeom prst="rect">
            <a:avLst/>
          </a:prstGeom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9CDBD5F1-7CE1-6BD8-1B80-DF28CD87223D}"/>
              </a:ext>
            </a:extLst>
          </p:cNvPr>
          <p:cNvSpPr txBox="1"/>
          <p:nvPr/>
        </p:nvSpPr>
        <p:spPr>
          <a:xfrm>
            <a:off x="2636178" y="1035239"/>
            <a:ext cx="64008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E" sz="2800" dirty="0">
                <a:latin typeface="Inter" panose="020B0604020202020204" charset="0"/>
                <a:ea typeface="Inter" panose="020B0604020202020204" charset="0"/>
              </a:rPr>
              <a:t>Follow A-EYE &amp; Connect with Ahmed </a:t>
            </a:r>
          </a:p>
          <a:p>
            <a:pPr algn="ctr"/>
            <a:r>
              <a:rPr lang="en-IE" sz="2800" dirty="0">
                <a:latin typeface="Inter" panose="020B0604020202020204" charset="0"/>
                <a:ea typeface="Inter" panose="020B0604020202020204" charset="0"/>
              </a:rPr>
              <a:t>on LinkedIn</a:t>
            </a:r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DDBB2E06-AB7B-A792-DC47-C4ACC6138FD5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3600" y="1890368"/>
            <a:ext cx="6248400" cy="3536388"/>
          </a:xfrm>
          <a:prstGeom prst="rect">
            <a:avLst/>
          </a:prstGeom>
        </p:spPr>
      </p:pic>
      <p:sp>
        <p:nvSpPr>
          <p:cNvPr id="31" name="TextBox 30">
            <a:extLst>
              <a:ext uri="{FF2B5EF4-FFF2-40B4-BE49-F238E27FC236}">
                <a16:creationId xmlns:a16="http://schemas.microsoft.com/office/drawing/2014/main" id="{71C55865-C0F2-3417-51D2-B93D5817C9A1}"/>
              </a:ext>
            </a:extLst>
          </p:cNvPr>
          <p:cNvSpPr txBox="1"/>
          <p:nvPr/>
        </p:nvSpPr>
        <p:spPr>
          <a:xfrm>
            <a:off x="5915340" y="5462847"/>
            <a:ext cx="611312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IE" dirty="0">
                <a:hlinkClick r:id="rId11"/>
              </a:rPr>
              <a:t>www.linkedin.com/in/ahmed-hassan-2b92a0166/</a:t>
            </a:r>
            <a:endParaRPr lang="en-IE" dirty="0"/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BDA467D5-F62A-DCF2-EF3E-0C283804F6B0}"/>
              </a:ext>
            </a:extLst>
          </p:cNvPr>
          <p:cNvSpPr txBox="1"/>
          <p:nvPr/>
        </p:nvSpPr>
        <p:spPr>
          <a:xfrm>
            <a:off x="0" y="5462847"/>
            <a:ext cx="6096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dirty="0">
                <a:hlinkClick r:id="rId12"/>
              </a:rPr>
              <a:t>www.linkedin.com/company/a-eye-construction-technology/mycompany/</a:t>
            </a:r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27785647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12193270" cy="909319"/>
            <a:chOff x="0" y="0"/>
            <a:chExt cx="12193270" cy="909319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1170600" y="0"/>
              <a:ext cx="1022580" cy="908989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0" y="908993"/>
              <a:ext cx="12193270" cy="0"/>
            </a:xfrm>
            <a:custGeom>
              <a:avLst/>
              <a:gdLst/>
              <a:ahLst/>
              <a:cxnLst/>
              <a:rect l="l" t="t" r="r" b="b"/>
              <a:pathLst>
                <a:path w="12193270">
                  <a:moveTo>
                    <a:pt x="12193193" y="0"/>
                  </a:moveTo>
                  <a:lnTo>
                    <a:pt x="0" y="0"/>
                  </a:lnTo>
                  <a:lnTo>
                    <a:pt x="12193193" y="0"/>
                  </a:lnTo>
                  <a:close/>
                </a:path>
              </a:pathLst>
            </a:custGeom>
            <a:solidFill>
              <a:srgbClr val="00ACD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/>
          <p:nvPr/>
        </p:nvSpPr>
        <p:spPr>
          <a:xfrm>
            <a:off x="0" y="980998"/>
            <a:ext cx="12193270" cy="5211445"/>
          </a:xfrm>
          <a:custGeom>
            <a:avLst/>
            <a:gdLst/>
            <a:ahLst/>
            <a:cxnLst/>
            <a:rect l="l" t="t" r="r" b="b"/>
            <a:pathLst>
              <a:path w="12193270" h="5211445">
                <a:moveTo>
                  <a:pt x="12193193" y="0"/>
                </a:moveTo>
                <a:lnTo>
                  <a:pt x="0" y="0"/>
                </a:lnTo>
                <a:lnTo>
                  <a:pt x="0" y="5211000"/>
                </a:lnTo>
                <a:lnTo>
                  <a:pt x="12193193" y="5211000"/>
                </a:lnTo>
                <a:lnTo>
                  <a:pt x="12193193" y="0"/>
                </a:lnTo>
                <a:close/>
              </a:path>
            </a:pathLst>
          </a:custGeom>
          <a:solidFill>
            <a:srgbClr val="303E49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6" name="object 6"/>
          <p:cNvSpPr/>
          <p:nvPr/>
        </p:nvSpPr>
        <p:spPr>
          <a:xfrm>
            <a:off x="8971901" y="108000"/>
            <a:ext cx="12700" cy="700405"/>
          </a:xfrm>
          <a:custGeom>
            <a:avLst/>
            <a:gdLst/>
            <a:ahLst/>
            <a:cxnLst/>
            <a:rect l="l" t="t" r="r" b="b"/>
            <a:pathLst>
              <a:path w="12700" h="700405">
                <a:moveTo>
                  <a:pt x="12700" y="0"/>
                </a:moveTo>
                <a:lnTo>
                  <a:pt x="0" y="0"/>
                </a:lnTo>
                <a:lnTo>
                  <a:pt x="0" y="700201"/>
                </a:lnTo>
                <a:lnTo>
                  <a:pt x="12700" y="700201"/>
                </a:lnTo>
                <a:lnTo>
                  <a:pt x="1270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7" name="object 7"/>
          <p:cNvGrpSpPr/>
          <p:nvPr/>
        </p:nvGrpSpPr>
        <p:grpSpPr>
          <a:xfrm>
            <a:off x="9100600" y="266216"/>
            <a:ext cx="1776095" cy="384810"/>
            <a:chOff x="9100600" y="266216"/>
            <a:chExt cx="1776095" cy="384810"/>
          </a:xfrm>
        </p:grpSpPr>
        <p:pic>
          <p:nvPicPr>
            <p:cNvPr id="8" name="object 8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0297072" y="277002"/>
              <a:ext cx="103517" cy="158241"/>
            </a:xfrm>
            <a:prstGeom prst="rect">
              <a:avLst/>
            </a:prstGeom>
          </p:spPr>
        </p:pic>
        <p:sp>
          <p:nvSpPr>
            <p:cNvPr id="9" name="object 9"/>
            <p:cNvSpPr/>
            <p:nvPr/>
          </p:nvSpPr>
          <p:spPr>
            <a:xfrm>
              <a:off x="10423288" y="277006"/>
              <a:ext cx="21590" cy="158750"/>
            </a:xfrm>
            <a:custGeom>
              <a:avLst/>
              <a:gdLst/>
              <a:ahLst/>
              <a:cxnLst/>
              <a:rect l="l" t="t" r="r" b="b"/>
              <a:pathLst>
                <a:path w="21590" h="158750">
                  <a:moveTo>
                    <a:pt x="20980" y="0"/>
                  </a:moveTo>
                  <a:lnTo>
                    <a:pt x="0" y="0"/>
                  </a:lnTo>
                  <a:lnTo>
                    <a:pt x="0" y="158242"/>
                  </a:lnTo>
                  <a:lnTo>
                    <a:pt x="20980" y="158242"/>
                  </a:lnTo>
                  <a:lnTo>
                    <a:pt x="2098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0" name="object 10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0467522" y="277004"/>
              <a:ext cx="141947" cy="158241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0633412" y="277007"/>
              <a:ext cx="106997" cy="158242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9100600" y="266216"/>
              <a:ext cx="1775848" cy="384467"/>
            </a:xfrm>
            <a:prstGeom prst="rect">
              <a:avLst/>
            </a:prstGeom>
          </p:spPr>
        </p:pic>
      </p:grpSp>
      <p:sp>
        <p:nvSpPr>
          <p:cNvPr id="13" name="object 13"/>
          <p:cNvSpPr/>
          <p:nvPr/>
        </p:nvSpPr>
        <p:spPr>
          <a:xfrm>
            <a:off x="0" y="6191999"/>
            <a:ext cx="12193270" cy="72390"/>
          </a:xfrm>
          <a:custGeom>
            <a:avLst/>
            <a:gdLst/>
            <a:ahLst/>
            <a:cxnLst/>
            <a:rect l="l" t="t" r="r" b="b"/>
            <a:pathLst>
              <a:path w="12193270" h="72389">
                <a:moveTo>
                  <a:pt x="12193193" y="0"/>
                </a:moveTo>
                <a:lnTo>
                  <a:pt x="0" y="0"/>
                </a:lnTo>
                <a:lnTo>
                  <a:pt x="0" y="72009"/>
                </a:lnTo>
                <a:lnTo>
                  <a:pt x="12193193" y="72009"/>
                </a:lnTo>
                <a:lnTo>
                  <a:pt x="12193193" y="0"/>
                </a:lnTo>
                <a:close/>
              </a:path>
            </a:pathLst>
          </a:custGeom>
          <a:solidFill>
            <a:srgbClr val="00ACD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Google Shape;275;p40">
            <a:extLst>
              <a:ext uri="{FF2B5EF4-FFF2-40B4-BE49-F238E27FC236}">
                <a16:creationId xmlns:a16="http://schemas.microsoft.com/office/drawing/2014/main" id="{47399923-DD78-1CFE-DE2A-237A3CE4E160}"/>
              </a:ext>
            </a:extLst>
          </p:cNvPr>
          <p:cNvSpPr txBox="1"/>
          <p:nvPr/>
        </p:nvSpPr>
        <p:spPr>
          <a:xfrm>
            <a:off x="1429749" y="3200400"/>
            <a:ext cx="8867323" cy="6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4000" b="1" dirty="0">
                <a:solidFill>
                  <a:schemeClr val="bg1"/>
                </a:solidFill>
                <a:latin typeface="Inter"/>
                <a:ea typeface="Inter"/>
                <a:cs typeface="Inter"/>
                <a:sym typeface="Inter"/>
              </a:rPr>
              <a:t>Thank You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n-GB" sz="4000" b="1" dirty="0">
              <a:solidFill>
                <a:schemeClr val="bg1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17" name="object 13">
            <a:extLst>
              <a:ext uri="{FF2B5EF4-FFF2-40B4-BE49-F238E27FC236}">
                <a16:creationId xmlns:a16="http://schemas.microsoft.com/office/drawing/2014/main" id="{C15B9F3B-BFAB-8E66-A183-886446D310B2}"/>
              </a:ext>
            </a:extLst>
          </p:cNvPr>
          <p:cNvSpPr txBox="1"/>
          <p:nvPr/>
        </p:nvSpPr>
        <p:spPr>
          <a:xfrm>
            <a:off x="815300" y="344876"/>
            <a:ext cx="6195100" cy="197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IE" sz="1200" spc="-10" dirty="0">
                <a:solidFill>
                  <a:srgbClr val="FFFFFF"/>
                </a:solidFill>
                <a:latin typeface="Arial"/>
                <a:cs typeface="Arial"/>
              </a:rPr>
              <a:t>A-EYE Control Tower: AI-driven visibility platform to improve productivity on construction sites</a:t>
            </a:r>
            <a:endParaRPr sz="1200" dirty="0">
              <a:latin typeface="Arial"/>
              <a:cs typeface="Arial"/>
            </a:endParaRPr>
          </a:p>
        </p:txBody>
      </p:sp>
      <p:pic>
        <p:nvPicPr>
          <p:cNvPr id="18" name="object 14">
            <a:extLst>
              <a:ext uri="{FF2B5EF4-FFF2-40B4-BE49-F238E27FC236}">
                <a16:creationId xmlns:a16="http://schemas.microsoft.com/office/drawing/2014/main" id="{E12FD839-7FEC-DF71-E7B7-DFE11B0A647A}"/>
              </a:ext>
            </a:extLst>
          </p:cNvPr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828001" y="6522719"/>
            <a:ext cx="2465539" cy="103873"/>
          </a:xfrm>
          <a:prstGeom prst="rect">
            <a:avLst/>
          </a:prstGeom>
        </p:spPr>
      </p:pic>
      <p:pic>
        <p:nvPicPr>
          <p:cNvPr id="19" name="object 15">
            <a:extLst>
              <a:ext uri="{FF2B5EF4-FFF2-40B4-BE49-F238E27FC236}">
                <a16:creationId xmlns:a16="http://schemas.microsoft.com/office/drawing/2014/main" id="{B9C02A65-65B7-0C60-1634-BBAE26A36183}"/>
              </a:ext>
            </a:extLst>
          </p:cNvPr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828004" y="6370331"/>
            <a:ext cx="2009736" cy="90944"/>
          </a:xfrm>
          <a:prstGeom prst="rect">
            <a:avLst/>
          </a:prstGeom>
        </p:spPr>
      </p:pic>
      <p:sp>
        <p:nvSpPr>
          <p:cNvPr id="20" name="object 16">
            <a:extLst>
              <a:ext uri="{FF2B5EF4-FFF2-40B4-BE49-F238E27FC236}">
                <a16:creationId xmlns:a16="http://schemas.microsoft.com/office/drawing/2014/main" id="{DF93AB23-CD28-103A-5F3A-7D1A8810ABF0}"/>
              </a:ext>
            </a:extLst>
          </p:cNvPr>
          <p:cNvSpPr txBox="1">
            <a:spLocks noGrp="1"/>
          </p:cNvSpPr>
          <p:nvPr>
            <p:ph type="ftr" sz="quarter" idx="5"/>
          </p:nvPr>
        </p:nvSpPr>
        <p:spPr>
          <a:xfrm>
            <a:off x="8959201" y="6479559"/>
            <a:ext cx="3004199" cy="154529"/>
          </a:xfrm>
          <a:prstGeom prst="rect">
            <a:avLst/>
          </a:prstGeom>
        </p:spPr>
        <p:txBody>
          <a:bodyPr vert="horz" wrap="square" lIns="0" tIns="6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dirty="0"/>
              <a:t>Presented </a:t>
            </a:r>
            <a:r>
              <a:rPr spc="-25" dirty="0"/>
              <a:t>by</a:t>
            </a:r>
            <a:r>
              <a:rPr lang="en-IE" spc="-25" dirty="0"/>
              <a:t> Dr Ahmed Hassan, TU Dublin</a:t>
            </a:r>
            <a:endParaRPr spc="-25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12193270" cy="981075"/>
            <a:chOff x="0" y="0"/>
            <a:chExt cx="12193270" cy="98107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1170600" y="0"/>
              <a:ext cx="1022580" cy="908989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0" y="908989"/>
              <a:ext cx="12193270" cy="72390"/>
            </a:xfrm>
            <a:custGeom>
              <a:avLst/>
              <a:gdLst/>
              <a:ahLst/>
              <a:cxnLst/>
              <a:rect l="l" t="t" r="r" b="b"/>
              <a:pathLst>
                <a:path w="12193270" h="72390">
                  <a:moveTo>
                    <a:pt x="12193193" y="0"/>
                  </a:moveTo>
                  <a:lnTo>
                    <a:pt x="0" y="0"/>
                  </a:lnTo>
                  <a:lnTo>
                    <a:pt x="0" y="72009"/>
                  </a:lnTo>
                  <a:lnTo>
                    <a:pt x="12193193" y="72009"/>
                  </a:lnTo>
                  <a:lnTo>
                    <a:pt x="12193193" y="0"/>
                  </a:lnTo>
                  <a:close/>
                </a:path>
              </a:pathLst>
            </a:custGeom>
            <a:solidFill>
              <a:srgbClr val="303E4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0" y="908993"/>
              <a:ext cx="12193270" cy="0"/>
            </a:xfrm>
            <a:custGeom>
              <a:avLst/>
              <a:gdLst/>
              <a:ahLst/>
              <a:cxnLst/>
              <a:rect l="l" t="t" r="r" b="b"/>
              <a:pathLst>
                <a:path w="12193270">
                  <a:moveTo>
                    <a:pt x="12193193" y="0"/>
                  </a:moveTo>
                  <a:lnTo>
                    <a:pt x="0" y="0"/>
                  </a:lnTo>
                  <a:lnTo>
                    <a:pt x="12193193" y="0"/>
                  </a:lnTo>
                  <a:close/>
                </a:path>
              </a:pathLst>
            </a:custGeom>
            <a:solidFill>
              <a:srgbClr val="003A4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8971901" y="108000"/>
              <a:ext cx="12700" cy="700405"/>
            </a:xfrm>
            <a:custGeom>
              <a:avLst/>
              <a:gdLst/>
              <a:ahLst/>
              <a:cxnLst/>
              <a:rect l="l" t="t" r="r" b="b"/>
              <a:pathLst>
                <a:path w="12700" h="700405">
                  <a:moveTo>
                    <a:pt x="12700" y="0"/>
                  </a:moveTo>
                  <a:lnTo>
                    <a:pt x="0" y="0"/>
                  </a:lnTo>
                  <a:lnTo>
                    <a:pt x="0" y="700201"/>
                  </a:lnTo>
                  <a:lnTo>
                    <a:pt x="12700" y="700201"/>
                  </a:lnTo>
                  <a:lnTo>
                    <a:pt x="1270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" name="object 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0297072" y="277002"/>
              <a:ext cx="103517" cy="158241"/>
            </a:xfrm>
            <a:prstGeom prst="rect">
              <a:avLst/>
            </a:prstGeom>
          </p:spPr>
        </p:pic>
        <p:sp>
          <p:nvSpPr>
            <p:cNvPr id="8" name="object 8"/>
            <p:cNvSpPr/>
            <p:nvPr/>
          </p:nvSpPr>
          <p:spPr>
            <a:xfrm>
              <a:off x="10423288" y="277006"/>
              <a:ext cx="21590" cy="158750"/>
            </a:xfrm>
            <a:custGeom>
              <a:avLst/>
              <a:gdLst/>
              <a:ahLst/>
              <a:cxnLst/>
              <a:rect l="l" t="t" r="r" b="b"/>
              <a:pathLst>
                <a:path w="21590" h="158750">
                  <a:moveTo>
                    <a:pt x="20980" y="0"/>
                  </a:moveTo>
                  <a:lnTo>
                    <a:pt x="0" y="0"/>
                  </a:lnTo>
                  <a:lnTo>
                    <a:pt x="0" y="158242"/>
                  </a:lnTo>
                  <a:lnTo>
                    <a:pt x="20980" y="158242"/>
                  </a:lnTo>
                  <a:lnTo>
                    <a:pt x="2098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9" name="object 9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0467523" y="277004"/>
              <a:ext cx="141947" cy="158241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0633412" y="277007"/>
              <a:ext cx="106997" cy="158242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9100600" y="266216"/>
              <a:ext cx="1775848" cy="384467"/>
            </a:xfrm>
            <a:prstGeom prst="rect">
              <a:avLst/>
            </a:prstGeom>
          </p:spPr>
        </p:pic>
      </p:grpSp>
      <p:sp>
        <p:nvSpPr>
          <p:cNvPr id="12" name="object 12"/>
          <p:cNvSpPr/>
          <p:nvPr/>
        </p:nvSpPr>
        <p:spPr>
          <a:xfrm>
            <a:off x="0" y="6191999"/>
            <a:ext cx="12193270" cy="72390"/>
          </a:xfrm>
          <a:custGeom>
            <a:avLst/>
            <a:gdLst/>
            <a:ahLst/>
            <a:cxnLst/>
            <a:rect l="l" t="t" r="r" b="b"/>
            <a:pathLst>
              <a:path w="12193270" h="72389">
                <a:moveTo>
                  <a:pt x="12193193" y="0"/>
                </a:moveTo>
                <a:lnTo>
                  <a:pt x="0" y="0"/>
                </a:lnTo>
                <a:lnTo>
                  <a:pt x="0" y="72009"/>
                </a:lnTo>
                <a:lnTo>
                  <a:pt x="12193193" y="72009"/>
                </a:lnTo>
                <a:lnTo>
                  <a:pt x="12193193" y="0"/>
                </a:lnTo>
                <a:close/>
              </a:path>
            </a:pathLst>
          </a:custGeom>
          <a:solidFill>
            <a:srgbClr val="00ACD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 txBox="1"/>
          <p:nvPr/>
        </p:nvSpPr>
        <p:spPr>
          <a:xfrm>
            <a:off x="815300" y="344876"/>
            <a:ext cx="6195100" cy="197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IE" sz="1200" spc="-10" dirty="0">
                <a:solidFill>
                  <a:srgbClr val="FFFFFF"/>
                </a:solidFill>
                <a:latin typeface="Arial"/>
                <a:cs typeface="Arial"/>
              </a:rPr>
              <a:t>A-EYE Control Tower: AI-driven visibility platform to improve productivity on construction sites</a:t>
            </a:r>
            <a:endParaRPr sz="1200" dirty="0">
              <a:latin typeface="Arial"/>
              <a:cs typeface="Arial"/>
            </a:endParaRPr>
          </a:p>
        </p:txBody>
      </p:sp>
      <p:pic>
        <p:nvPicPr>
          <p:cNvPr id="14" name="object 14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828001" y="6522719"/>
            <a:ext cx="2465539" cy="103873"/>
          </a:xfrm>
          <a:prstGeom prst="rect">
            <a:avLst/>
          </a:prstGeom>
        </p:spPr>
      </p:pic>
      <p:pic>
        <p:nvPicPr>
          <p:cNvPr id="15" name="object 15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828004" y="6370331"/>
            <a:ext cx="2009736" cy="90944"/>
          </a:xfrm>
          <a:prstGeom prst="rect">
            <a:avLst/>
          </a:prstGeom>
        </p:spPr>
      </p:pic>
      <p:sp>
        <p:nvSpPr>
          <p:cNvPr id="16" name="object 16"/>
          <p:cNvSpPr txBox="1">
            <a:spLocks noGrp="1"/>
          </p:cNvSpPr>
          <p:nvPr>
            <p:ph type="ftr" sz="quarter" idx="5"/>
          </p:nvPr>
        </p:nvSpPr>
        <p:spPr>
          <a:xfrm>
            <a:off x="8959201" y="6479559"/>
            <a:ext cx="3004199" cy="154529"/>
          </a:xfrm>
          <a:prstGeom prst="rect">
            <a:avLst/>
          </a:prstGeom>
        </p:spPr>
        <p:txBody>
          <a:bodyPr vert="horz" wrap="square" lIns="0" tIns="6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dirty="0"/>
              <a:t>Presented </a:t>
            </a:r>
            <a:r>
              <a:rPr spc="-25" dirty="0"/>
              <a:t>by</a:t>
            </a:r>
            <a:r>
              <a:rPr lang="en-IE" spc="-25" dirty="0"/>
              <a:t> Dr Ahmed Hassan, TU Dublin</a:t>
            </a:r>
            <a:endParaRPr spc="-25" dirty="0"/>
          </a:p>
        </p:txBody>
      </p:sp>
      <p:pic>
        <p:nvPicPr>
          <p:cNvPr id="17" name="Google Shape;159;p34">
            <a:extLst>
              <a:ext uri="{FF2B5EF4-FFF2-40B4-BE49-F238E27FC236}">
                <a16:creationId xmlns:a16="http://schemas.microsoft.com/office/drawing/2014/main" id="{DD56C1AF-645A-CAEA-4E8C-39E85F9FC249}"/>
              </a:ext>
            </a:extLst>
          </p:cNvPr>
          <p:cNvPicPr preferRelativeResize="0"/>
          <p:nvPr/>
        </p:nvPicPr>
        <p:blipFill rotWithShape="1">
          <a:blip r:embed="rId9">
            <a:alphaModFix/>
          </a:blip>
          <a:srcRect l="20937" r="16244"/>
          <a:stretch/>
        </p:blipFill>
        <p:spPr>
          <a:xfrm>
            <a:off x="4034545" y="984558"/>
            <a:ext cx="4074758" cy="5217951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9" name="Google Shape;161;p34">
            <a:extLst>
              <a:ext uri="{FF2B5EF4-FFF2-40B4-BE49-F238E27FC236}">
                <a16:creationId xmlns:a16="http://schemas.microsoft.com/office/drawing/2014/main" id="{1002D2C5-B8D6-08F4-1FBE-D58E684F2471}"/>
              </a:ext>
            </a:extLst>
          </p:cNvPr>
          <p:cNvGrpSpPr/>
          <p:nvPr/>
        </p:nvGrpSpPr>
        <p:grpSpPr>
          <a:xfrm>
            <a:off x="11953" y="3586097"/>
            <a:ext cx="4021322" cy="2605902"/>
            <a:chOff x="1100150" y="2020675"/>
            <a:chExt cx="4304401" cy="2670400"/>
          </a:xfrm>
        </p:grpSpPr>
        <p:pic>
          <p:nvPicPr>
            <p:cNvPr id="20" name="Google Shape;162;p34">
              <a:extLst>
                <a:ext uri="{FF2B5EF4-FFF2-40B4-BE49-F238E27FC236}">
                  <a16:creationId xmlns:a16="http://schemas.microsoft.com/office/drawing/2014/main" id="{1BB4C5F1-0B07-9719-83ED-941F6A05D479}"/>
                </a:ext>
              </a:extLst>
            </p:cNvPr>
            <p:cNvPicPr preferRelativeResize="0"/>
            <p:nvPr/>
          </p:nvPicPr>
          <p:blipFill rotWithShape="1">
            <a:blip r:embed="rId10">
              <a:alphaModFix/>
            </a:blip>
            <a:srcRect t="10785" r="9608"/>
            <a:stretch/>
          </p:blipFill>
          <p:spPr>
            <a:xfrm>
              <a:off x="1100150" y="2098000"/>
              <a:ext cx="4304401" cy="2593075"/>
            </a:xfrm>
            <a:prstGeom prst="rect">
              <a:avLst/>
            </a:prstGeom>
            <a:noFill/>
            <a:ln w="9525" cap="flat" cmpd="sng">
              <a:solidFill>
                <a:srgbClr val="595959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</p:pic>
        <p:pic>
          <p:nvPicPr>
            <p:cNvPr id="21" name="Google Shape;163;p34">
              <a:extLst>
                <a:ext uri="{FF2B5EF4-FFF2-40B4-BE49-F238E27FC236}">
                  <a16:creationId xmlns:a16="http://schemas.microsoft.com/office/drawing/2014/main" id="{E20B1EB3-5357-1C64-DA83-14E3BC1FDEB3}"/>
                </a:ext>
              </a:extLst>
            </p:cNvPr>
            <p:cNvPicPr preferRelativeResize="0"/>
            <p:nvPr/>
          </p:nvPicPr>
          <p:blipFill rotWithShape="1">
            <a:blip r:embed="rId11">
              <a:alphaModFix/>
            </a:blip>
            <a:srcRect l="8315" b="23942"/>
            <a:stretch/>
          </p:blipFill>
          <p:spPr>
            <a:xfrm>
              <a:off x="1100150" y="2020675"/>
              <a:ext cx="3531174" cy="715450"/>
            </a:xfrm>
            <a:prstGeom prst="rect">
              <a:avLst/>
            </a:prstGeom>
            <a:noFill/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</p:pic>
      </p:grpSp>
      <p:pic>
        <p:nvPicPr>
          <p:cNvPr id="22" name="Google Shape;165;p34">
            <a:extLst>
              <a:ext uri="{FF2B5EF4-FFF2-40B4-BE49-F238E27FC236}">
                <a16:creationId xmlns:a16="http://schemas.microsoft.com/office/drawing/2014/main" id="{9B1EF2C3-7489-678D-E519-39AA451C07F2}"/>
              </a:ext>
            </a:extLst>
          </p:cNvPr>
          <p:cNvPicPr preferRelativeResize="0"/>
          <p:nvPr/>
        </p:nvPicPr>
        <p:blipFill rotWithShape="1">
          <a:blip r:embed="rId12">
            <a:alphaModFix/>
          </a:blip>
          <a:srcRect l="15864" r="8913"/>
          <a:stretch/>
        </p:blipFill>
        <p:spPr>
          <a:xfrm>
            <a:off x="8117243" y="981379"/>
            <a:ext cx="4074757" cy="5217959"/>
          </a:xfrm>
          <a:prstGeom prst="rect">
            <a:avLst/>
          </a:prstGeom>
          <a:noFill/>
          <a:ln>
            <a:noFill/>
          </a:ln>
        </p:spPr>
      </p:pic>
      <p:sp>
        <p:nvSpPr>
          <p:cNvPr id="23" name="Google Shape;166;p34">
            <a:extLst>
              <a:ext uri="{FF2B5EF4-FFF2-40B4-BE49-F238E27FC236}">
                <a16:creationId xmlns:a16="http://schemas.microsoft.com/office/drawing/2014/main" id="{B0AE6AD5-DE40-67F5-684D-E9B2D2CF5434}"/>
              </a:ext>
            </a:extLst>
          </p:cNvPr>
          <p:cNvSpPr/>
          <p:nvPr/>
        </p:nvSpPr>
        <p:spPr>
          <a:xfrm>
            <a:off x="-21934" y="3076591"/>
            <a:ext cx="12201981" cy="583080"/>
          </a:xfrm>
          <a:prstGeom prst="rect">
            <a:avLst/>
          </a:prstGeom>
          <a:solidFill>
            <a:srgbClr val="FFFFFF">
              <a:alpha val="8883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l" defTabSz="1219170" rtl="0">
              <a:buClr>
                <a:srgbClr val="000000"/>
              </a:buClr>
            </a:pPr>
            <a:endParaRPr sz="1867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24" name="Google Shape;167;p34">
            <a:extLst>
              <a:ext uri="{FF2B5EF4-FFF2-40B4-BE49-F238E27FC236}">
                <a16:creationId xmlns:a16="http://schemas.microsoft.com/office/drawing/2014/main" id="{CB9F897E-FFC1-80A8-A3E5-3C00C10B00D3}"/>
              </a:ext>
            </a:extLst>
          </p:cNvPr>
          <p:cNvSpPr txBox="1">
            <a:spLocks/>
          </p:cNvSpPr>
          <p:nvPr/>
        </p:nvSpPr>
        <p:spPr>
          <a:xfrm>
            <a:off x="-3282" y="3094891"/>
            <a:ext cx="4052515" cy="532947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>
            <a:lvl1pPr>
              <a:defRPr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GB" sz="1733" b="1" dirty="0">
                <a:latin typeface="Inter" panose="020B0604020202020204" charset="0"/>
                <a:ea typeface="Inter" panose="020B0604020202020204" charset="0"/>
              </a:rPr>
              <a:t>Cost Overruns and Delays</a:t>
            </a:r>
          </a:p>
        </p:txBody>
      </p:sp>
      <p:sp>
        <p:nvSpPr>
          <p:cNvPr id="25" name="Google Shape;168;p34">
            <a:extLst>
              <a:ext uri="{FF2B5EF4-FFF2-40B4-BE49-F238E27FC236}">
                <a16:creationId xmlns:a16="http://schemas.microsoft.com/office/drawing/2014/main" id="{8AE2136E-10C0-5890-E2FB-8A3712C92277}"/>
              </a:ext>
            </a:extLst>
          </p:cNvPr>
          <p:cNvSpPr txBox="1">
            <a:spLocks/>
          </p:cNvSpPr>
          <p:nvPr/>
        </p:nvSpPr>
        <p:spPr>
          <a:xfrm>
            <a:off x="4048510" y="3022285"/>
            <a:ext cx="4012640" cy="695684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>
            <a:lvl1pPr>
              <a:defRPr>
                <a:latin typeface="+mj-lt"/>
                <a:ea typeface="+mj-ea"/>
                <a:cs typeface="+mj-cs"/>
              </a:defRPr>
            </a:lvl1pPr>
          </a:lstStyle>
          <a:p>
            <a:r>
              <a:rPr lang="en-GB" sz="1733" b="1" dirty="0">
                <a:latin typeface="Inter" panose="020B0604020202020204" charset="0"/>
                <a:ea typeface="Inter" panose="020B0604020202020204" charset="0"/>
              </a:rPr>
              <a:t>Unexpected Accidents and Events</a:t>
            </a:r>
          </a:p>
        </p:txBody>
      </p:sp>
      <p:sp>
        <p:nvSpPr>
          <p:cNvPr id="26" name="Google Shape;169;p34">
            <a:extLst>
              <a:ext uri="{FF2B5EF4-FFF2-40B4-BE49-F238E27FC236}">
                <a16:creationId xmlns:a16="http://schemas.microsoft.com/office/drawing/2014/main" id="{E73D92B9-2EFF-FCFA-1FD1-40E47F68F98E}"/>
              </a:ext>
            </a:extLst>
          </p:cNvPr>
          <p:cNvSpPr txBox="1">
            <a:spLocks/>
          </p:cNvSpPr>
          <p:nvPr/>
        </p:nvSpPr>
        <p:spPr>
          <a:xfrm>
            <a:off x="8117059" y="3022283"/>
            <a:ext cx="4052515" cy="695684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>
            <a:lvl1pPr>
              <a:defRPr>
                <a:latin typeface="+mj-lt"/>
                <a:ea typeface="+mj-ea"/>
                <a:cs typeface="+mj-cs"/>
              </a:defRPr>
            </a:lvl1pPr>
          </a:lstStyle>
          <a:p>
            <a:pPr algn="ctr">
              <a:buSzPts val="990"/>
            </a:pPr>
            <a:r>
              <a:rPr lang="en-GB" sz="1760" b="1" dirty="0">
                <a:latin typeface="Inter" panose="020B0604020202020204" charset="0"/>
                <a:ea typeface="Inter" panose="020B0604020202020204" charset="0"/>
              </a:rPr>
              <a:t>Unutilised Accumulated Data</a:t>
            </a:r>
          </a:p>
        </p:txBody>
      </p:sp>
      <p:pic>
        <p:nvPicPr>
          <p:cNvPr id="27" name="Google Shape;189;p35">
            <a:extLst>
              <a:ext uri="{FF2B5EF4-FFF2-40B4-BE49-F238E27FC236}">
                <a16:creationId xmlns:a16="http://schemas.microsoft.com/office/drawing/2014/main" id="{E8607FD1-029C-813E-69FC-77741E69C831}"/>
              </a:ext>
            </a:extLst>
          </p:cNvPr>
          <p:cNvPicPr preferRelativeResize="0"/>
          <p:nvPr/>
        </p:nvPicPr>
        <p:blipFill>
          <a:blip r:embed="rId13">
            <a:alphaModFix/>
          </a:blip>
          <a:stretch>
            <a:fillRect/>
          </a:stretch>
        </p:blipFill>
        <p:spPr>
          <a:xfrm>
            <a:off x="-3282" y="981334"/>
            <a:ext cx="4029887" cy="2095257"/>
          </a:xfrm>
          <a:prstGeom prst="rect">
            <a:avLst/>
          </a:prstGeom>
          <a:noFill/>
          <a:ln w="9525" cap="flat" cmpd="sng">
            <a:solidFill>
              <a:srgbClr val="434343"/>
            </a:solidFill>
            <a:prstDash val="solid"/>
            <a:round/>
            <a:headEnd type="none" w="sm" len="sm"/>
            <a:tailEnd type="none" w="sm" len="sm"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6375545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12193270" cy="981075"/>
            <a:chOff x="0" y="0"/>
            <a:chExt cx="12193270" cy="98107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1170600" y="0"/>
              <a:ext cx="1022580" cy="908989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0" y="908989"/>
              <a:ext cx="12193270" cy="72390"/>
            </a:xfrm>
            <a:custGeom>
              <a:avLst/>
              <a:gdLst/>
              <a:ahLst/>
              <a:cxnLst/>
              <a:rect l="l" t="t" r="r" b="b"/>
              <a:pathLst>
                <a:path w="12193270" h="72390">
                  <a:moveTo>
                    <a:pt x="12193193" y="0"/>
                  </a:moveTo>
                  <a:lnTo>
                    <a:pt x="0" y="0"/>
                  </a:lnTo>
                  <a:lnTo>
                    <a:pt x="0" y="72009"/>
                  </a:lnTo>
                  <a:lnTo>
                    <a:pt x="12193193" y="72009"/>
                  </a:lnTo>
                  <a:lnTo>
                    <a:pt x="12193193" y="0"/>
                  </a:lnTo>
                  <a:close/>
                </a:path>
              </a:pathLst>
            </a:custGeom>
            <a:solidFill>
              <a:srgbClr val="303E4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0" y="908993"/>
              <a:ext cx="12193270" cy="0"/>
            </a:xfrm>
            <a:custGeom>
              <a:avLst/>
              <a:gdLst/>
              <a:ahLst/>
              <a:cxnLst/>
              <a:rect l="l" t="t" r="r" b="b"/>
              <a:pathLst>
                <a:path w="12193270">
                  <a:moveTo>
                    <a:pt x="12193193" y="0"/>
                  </a:moveTo>
                  <a:lnTo>
                    <a:pt x="0" y="0"/>
                  </a:lnTo>
                  <a:lnTo>
                    <a:pt x="12193193" y="0"/>
                  </a:lnTo>
                  <a:close/>
                </a:path>
              </a:pathLst>
            </a:custGeom>
            <a:solidFill>
              <a:srgbClr val="003A4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8971901" y="108000"/>
              <a:ext cx="12700" cy="700405"/>
            </a:xfrm>
            <a:custGeom>
              <a:avLst/>
              <a:gdLst/>
              <a:ahLst/>
              <a:cxnLst/>
              <a:rect l="l" t="t" r="r" b="b"/>
              <a:pathLst>
                <a:path w="12700" h="700405">
                  <a:moveTo>
                    <a:pt x="12700" y="0"/>
                  </a:moveTo>
                  <a:lnTo>
                    <a:pt x="0" y="0"/>
                  </a:lnTo>
                  <a:lnTo>
                    <a:pt x="0" y="700201"/>
                  </a:lnTo>
                  <a:lnTo>
                    <a:pt x="12700" y="700201"/>
                  </a:lnTo>
                  <a:lnTo>
                    <a:pt x="1270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" name="object 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0297072" y="277002"/>
              <a:ext cx="103517" cy="158241"/>
            </a:xfrm>
            <a:prstGeom prst="rect">
              <a:avLst/>
            </a:prstGeom>
          </p:spPr>
        </p:pic>
        <p:sp>
          <p:nvSpPr>
            <p:cNvPr id="8" name="object 8"/>
            <p:cNvSpPr/>
            <p:nvPr/>
          </p:nvSpPr>
          <p:spPr>
            <a:xfrm>
              <a:off x="10423288" y="277006"/>
              <a:ext cx="21590" cy="158750"/>
            </a:xfrm>
            <a:custGeom>
              <a:avLst/>
              <a:gdLst/>
              <a:ahLst/>
              <a:cxnLst/>
              <a:rect l="l" t="t" r="r" b="b"/>
              <a:pathLst>
                <a:path w="21590" h="158750">
                  <a:moveTo>
                    <a:pt x="20980" y="0"/>
                  </a:moveTo>
                  <a:lnTo>
                    <a:pt x="0" y="0"/>
                  </a:lnTo>
                  <a:lnTo>
                    <a:pt x="0" y="158242"/>
                  </a:lnTo>
                  <a:lnTo>
                    <a:pt x="20980" y="158242"/>
                  </a:lnTo>
                  <a:lnTo>
                    <a:pt x="2098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9" name="object 9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0467523" y="277004"/>
              <a:ext cx="141947" cy="158241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0633412" y="277007"/>
              <a:ext cx="106997" cy="158242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9100600" y="266216"/>
              <a:ext cx="1775848" cy="384467"/>
            </a:xfrm>
            <a:prstGeom prst="rect">
              <a:avLst/>
            </a:prstGeom>
          </p:spPr>
        </p:pic>
      </p:grpSp>
      <p:sp>
        <p:nvSpPr>
          <p:cNvPr id="12" name="object 12"/>
          <p:cNvSpPr/>
          <p:nvPr/>
        </p:nvSpPr>
        <p:spPr>
          <a:xfrm>
            <a:off x="0" y="6191999"/>
            <a:ext cx="12193270" cy="72390"/>
          </a:xfrm>
          <a:custGeom>
            <a:avLst/>
            <a:gdLst/>
            <a:ahLst/>
            <a:cxnLst/>
            <a:rect l="l" t="t" r="r" b="b"/>
            <a:pathLst>
              <a:path w="12193270" h="72389">
                <a:moveTo>
                  <a:pt x="12193193" y="0"/>
                </a:moveTo>
                <a:lnTo>
                  <a:pt x="0" y="0"/>
                </a:lnTo>
                <a:lnTo>
                  <a:pt x="0" y="72009"/>
                </a:lnTo>
                <a:lnTo>
                  <a:pt x="12193193" y="72009"/>
                </a:lnTo>
                <a:lnTo>
                  <a:pt x="12193193" y="0"/>
                </a:lnTo>
                <a:close/>
              </a:path>
            </a:pathLst>
          </a:custGeom>
          <a:solidFill>
            <a:srgbClr val="00ACD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 txBox="1"/>
          <p:nvPr/>
        </p:nvSpPr>
        <p:spPr>
          <a:xfrm>
            <a:off x="815300" y="344876"/>
            <a:ext cx="6195100" cy="197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IE" sz="1200" spc="-10" dirty="0">
                <a:solidFill>
                  <a:srgbClr val="FFFFFF"/>
                </a:solidFill>
                <a:latin typeface="Arial"/>
                <a:cs typeface="Arial"/>
              </a:rPr>
              <a:t>A-EYE Control Tower: AI-driven visibility platform to improve productivity on construction sites</a:t>
            </a:r>
            <a:endParaRPr sz="1200" dirty="0">
              <a:latin typeface="Arial"/>
              <a:cs typeface="Arial"/>
            </a:endParaRPr>
          </a:p>
        </p:txBody>
      </p:sp>
      <p:pic>
        <p:nvPicPr>
          <p:cNvPr id="14" name="object 14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828001" y="6522719"/>
            <a:ext cx="2465539" cy="103873"/>
          </a:xfrm>
          <a:prstGeom prst="rect">
            <a:avLst/>
          </a:prstGeom>
        </p:spPr>
      </p:pic>
      <p:pic>
        <p:nvPicPr>
          <p:cNvPr id="15" name="object 15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828004" y="6370331"/>
            <a:ext cx="2009736" cy="90944"/>
          </a:xfrm>
          <a:prstGeom prst="rect">
            <a:avLst/>
          </a:prstGeom>
        </p:spPr>
      </p:pic>
      <p:sp>
        <p:nvSpPr>
          <p:cNvPr id="16" name="object 16"/>
          <p:cNvSpPr txBox="1">
            <a:spLocks noGrp="1"/>
          </p:cNvSpPr>
          <p:nvPr>
            <p:ph type="ftr" sz="quarter" idx="5"/>
          </p:nvPr>
        </p:nvSpPr>
        <p:spPr>
          <a:xfrm>
            <a:off x="8959201" y="6479559"/>
            <a:ext cx="3004199" cy="154529"/>
          </a:xfrm>
          <a:prstGeom prst="rect">
            <a:avLst/>
          </a:prstGeom>
        </p:spPr>
        <p:txBody>
          <a:bodyPr vert="horz" wrap="square" lIns="0" tIns="6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dirty="0"/>
              <a:t>Presented </a:t>
            </a:r>
            <a:r>
              <a:rPr spc="-25" dirty="0"/>
              <a:t>by</a:t>
            </a:r>
            <a:r>
              <a:rPr lang="en-IE" spc="-25" dirty="0"/>
              <a:t> Dr Ahmed Hassan, TU Dublin</a:t>
            </a:r>
            <a:endParaRPr spc="-25" dirty="0"/>
          </a:p>
        </p:txBody>
      </p:sp>
      <p:sp>
        <p:nvSpPr>
          <p:cNvPr id="25" name="Freeform 5">
            <a:extLst>
              <a:ext uri="{FF2B5EF4-FFF2-40B4-BE49-F238E27FC236}">
                <a16:creationId xmlns:a16="http://schemas.microsoft.com/office/drawing/2014/main" id="{6943B465-80CD-6676-48C0-706FDABEF7A8}"/>
              </a:ext>
            </a:extLst>
          </p:cNvPr>
          <p:cNvSpPr>
            <a:spLocks/>
          </p:cNvSpPr>
          <p:nvPr/>
        </p:nvSpPr>
        <p:spPr bwMode="auto">
          <a:xfrm>
            <a:off x="9841025" y="3895120"/>
            <a:ext cx="1176332" cy="808655"/>
          </a:xfrm>
          <a:custGeom>
            <a:avLst/>
            <a:gdLst>
              <a:gd name="T0" fmla="*/ 657 w 746"/>
              <a:gd name="T1" fmla="*/ 358 h 514"/>
              <a:gd name="T2" fmla="*/ 591 w 746"/>
              <a:gd name="T3" fmla="*/ 194 h 514"/>
              <a:gd name="T4" fmla="*/ 628 w 746"/>
              <a:gd name="T5" fmla="*/ 160 h 514"/>
              <a:gd name="T6" fmla="*/ 701 w 746"/>
              <a:gd name="T7" fmla="*/ 315 h 514"/>
              <a:gd name="T8" fmla="*/ 740 w 746"/>
              <a:gd name="T9" fmla="*/ 307 h 514"/>
              <a:gd name="T10" fmla="*/ 369 w 746"/>
              <a:gd name="T11" fmla="*/ 0 h 514"/>
              <a:gd name="T12" fmla="*/ 0 w 746"/>
              <a:gd name="T13" fmla="*/ 304 h 514"/>
              <a:gd name="T14" fmla="*/ 38 w 746"/>
              <a:gd name="T15" fmla="*/ 312 h 514"/>
              <a:gd name="T16" fmla="*/ 350 w 746"/>
              <a:gd name="T17" fmla="*/ 40 h 514"/>
              <a:gd name="T18" fmla="*/ 350 w 746"/>
              <a:gd name="T19" fmla="*/ 90 h 514"/>
              <a:gd name="T20" fmla="*/ 172 w 746"/>
              <a:gd name="T21" fmla="*/ 168 h 514"/>
              <a:gd name="T22" fmla="*/ 199 w 746"/>
              <a:gd name="T23" fmla="*/ 196 h 514"/>
              <a:gd name="T24" fmla="*/ 350 w 746"/>
              <a:gd name="T25" fmla="*/ 129 h 514"/>
              <a:gd name="T26" fmla="*/ 350 w 746"/>
              <a:gd name="T27" fmla="*/ 181 h 514"/>
              <a:gd name="T28" fmla="*/ 307 w 746"/>
              <a:gd name="T29" fmla="*/ 190 h 514"/>
              <a:gd name="T30" fmla="*/ 320 w 746"/>
              <a:gd name="T31" fmla="*/ 227 h 514"/>
              <a:gd name="T32" fmla="*/ 369 w 746"/>
              <a:gd name="T33" fmla="*/ 219 h 514"/>
              <a:gd name="T34" fmla="*/ 469 w 746"/>
              <a:gd name="T35" fmla="*/ 255 h 514"/>
              <a:gd name="T36" fmla="*/ 425 w 746"/>
              <a:gd name="T37" fmla="*/ 297 h 514"/>
              <a:gd name="T38" fmla="*/ 398 w 746"/>
              <a:gd name="T39" fmla="*/ 284 h 514"/>
              <a:gd name="T40" fmla="*/ 386 w 746"/>
              <a:gd name="T41" fmla="*/ 321 h 514"/>
              <a:gd name="T42" fmla="*/ 426 w 746"/>
              <a:gd name="T43" fmla="*/ 363 h 514"/>
              <a:gd name="T44" fmla="*/ 463 w 746"/>
              <a:gd name="T45" fmla="*/ 350 h 514"/>
              <a:gd name="T46" fmla="*/ 452 w 746"/>
              <a:gd name="T47" fmla="*/ 325 h 514"/>
              <a:gd name="T48" fmla="*/ 496 w 746"/>
              <a:gd name="T49" fmla="*/ 283 h 514"/>
              <a:gd name="T50" fmla="*/ 527 w 746"/>
              <a:gd name="T51" fmla="*/ 377 h 514"/>
              <a:gd name="T52" fmla="*/ 482 w 746"/>
              <a:gd name="T53" fmla="*/ 488 h 514"/>
              <a:gd name="T54" fmla="*/ 511 w 746"/>
              <a:gd name="T55" fmla="*/ 514 h 514"/>
              <a:gd name="T56" fmla="*/ 566 w 746"/>
              <a:gd name="T57" fmla="*/ 377 h 514"/>
              <a:gd name="T58" fmla="*/ 389 w 746"/>
              <a:gd name="T59" fmla="*/ 181 h 514"/>
              <a:gd name="T60" fmla="*/ 389 w 746"/>
              <a:gd name="T61" fmla="*/ 40 h 514"/>
              <a:gd name="T62" fmla="*/ 601 w 746"/>
              <a:gd name="T63" fmla="*/ 131 h 514"/>
              <a:gd name="T64" fmla="*/ 564 w 746"/>
              <a:gd name="T65" fmla="*/ 165 h 514"/>
              <a:gd name="T66" fmla="*/ 455 w 746"/>
              <a:gd name="T67" fmla="*/ 102 h 514"/>
              <a:gd name="T68" fmla="*/ 443 w 746"/>
              <a:gd name="T69" fmla="*/ 139 h 514"/>
              <a:gd name="T70" fmla="*/ 618 w 746"/>
              <a:gd name="T71" fmla="*/ 360 h 514"/>
              <a:gd name="T72" fmla="*/ 618 w 746"/>
              <a:gd name="T73" fmla="*/ 397 h 514"/>
              <a:gd name="T74" fmla="*/ 746 w 746"/>
              <a:gd name="T75" fmla="*/ 397 h 514"/>
              <a:gd name="T76" fmla="*/ 746 w 746"/>
              <a:gd name="T77" fmla="*/ 358 h 514"/>
              <a:gd name="T78" fmla="*/ 657 w 746"/>
              <a:gd name="T79" fmla="*/ 358 h 51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</a:cxnLst>
            <a:rect l="0" t="0" r="r" b="b"/>
            <a:pathLst>
              <a:path w="746" h="514">
                <a:moveTo>
                  <a:pt x="657" y="358"/>
                </a:moveTo>
                <a:cubicBezTo>
                  <a:pt x="653" y="296"/>
                  <a:pt x="629" y="239"/>
                  <a:pt x="591" y="194"/>
                </a:cubicBezTo>
                <a:cubicBezTo>
                  <a:pt x="628" y="160"/>
                  <a:pt x="628" y="160"/>
                  <a:pt x="628" y="160"/>
                </a:cubicBezTo>
                <a:cubicBezTo>
                  <a:pt x="664" y="203"/>
                  <a:pt x="691" y="256"/>
                  <a:pt x="701" y="315"/>
                </a:cubicBezTo>
                <a:cubicBezTo>
                  <a:pt x="740" y="307"/>
                  <a:pt x="740" y="307"/>
                  <a:pt x="740" y="307"/>
                </a:cubicBezTo>
                <a:cubicBezTo>
                  <a:pt x="707" y="133"/>
                  <a:pt x="553" y="0"/>
                  <a:pt x="369" y="0"/>
                </a:cubicBezTo>
                <a:cubicBezTo>
                  <a:pt x="187" y="0"/>
                  <a:pt x="34" y="131"/>
                  <a:pt x="0" y="304"/>
                </a:cubicBezTo>
                <a:cubicBezTo>
                  <a:pt x="38" y="312"/>
                  <a:pt x="38" y="312"/>
                  <a:pt x="38" y="312"/>
                </a:cubicBezTo>
                <a:cubicBezTo>
                  <a:pt x="67" y="163"/>
                  <a:pt x="195" y="49"/>
                  <a:pt x="350" y="40"/>
                </a:cubicBezTo>
                <a:cubicBezTo>
                  <a:pt x="350" y="90"/>
                  <a:pt x="350" y="90"/>
                  <a:pt x="350" y="90"/>
                </a:cubicBezTo>
                <a:cubicBezTo>
                  <a:pt x="281" y="94"/>
                  <a:pt x="219" y="123"/>
                  <a:pt x="172" y="168"/>
                </a:cubicBezTo>
                <a:cubicBezTo>
                  <a:pt x="199" y="196"/>
                  <a:pt x="199" y="196"/>
                  <a:pt x="199" y="196"/>
                </a:cubicBezTo>
                <a:cubicBezTo>
                  <a:pt x="239" y="158"/>
                  <a:pt x="292" y="133"/>
                  <a:pt x="350" y="129"/>
                </a:cubicBezTo>
                <a:cubicBezTo>
                  <a:pt x="350" y="181"/>
                  <a:pt x="350" y="181"/>
                  <a:pt x="350" y="181"/>
                </a:cubicBezTo>
                <a:cubicBezTo>
                  <a:pt x="335" y="183"/>
                  <a:pt x="321" y="186"/>
                  <a:pt x="307" y="190"/>
                </a:cubicBezTo>
                <a:cubicBezTo>
                  <a:pt x="320" y="227"/>
                  <a:pt x="320" y="227"/>
                  <a:pt x="320" y="227"/>
                </a:cubicBezTo>
                <a:cubicBezTo>
                  <a:pt x="335" y="222"/>
                  <a:pt x="352" y="219"/>
                  <a:pt x="369" y="219"/>
                </a:cubicBezTo>
                <a:cubicBezTo>
                  <a:pt x="407" y="219"/>
                  <a:pt x="442" y="233"/>
                  <a:pt x="469" y="255"/>
                </a:cubicBezTo>
                <a:cubicBezTo>
                  <a:pt x="425" y="297"/>
                  <a:pt x="425" y="297"/>
                  <a:pt x="425" y="297"/>
                </a:cubicBezTo>
                <a:cubicBezTo>
                  <a:pt x="416" y="291"/>
                  <a:pt x="407" y="287"/>
                  <a:pt x="398" y="284"/>
                </a:cubicBezTo>
                <a:cubicBezTo>
                  <a:pt x="386" y="321"/>
                  <a:pt x="386" y="321"/>
                  <a:pt x="386" y="321"/>
                </a:cubicBezTo>
                <a:cubicBezTo>
                  <a:pt x="406" y="327"/>
                  <a:pt x="421" y="343"/>
                  <a:pt x="426" y="363"/>
                </a:cubicBezTo>
                <a:cubicBezTo>
                  <a:pt x="463" y="350"/>
                  <a:pt x="463" y="350"/>
                  <a:pt x="463" y="350"/>
                </a:cubicBezTo>
                <a:cubicBezTo>
                  <a:pt x="460" y="341"/>
                  <a:pt x="457" y="333"/>
                  <a:pt x="452" y="325"/>
                </a:cubicBezTo>
                <a:cubicBezTo>
                  <a:pt x="496" y="283"/>
                  <a:pt x="496" y="283"/>
                  <a:pt x="496" y="283"/>
                </a:cubicBezTo>
                <a:cubicBezTo>
                  <a:pt x="516" y="310"/>
                  <a:pt x="527" y="342"/>
                  <a:pt x="527" y="377"/>
                </a:cubicBezTo>
                <a:cubicBezTo>
                  <a:pt x="527" y="420"/>
                  <a:pt x="510" y="459"/>
                  <a:pt x="482" y="488"/>
                </a:cubicBezTo>
                <a:cubicBezTo>
                  <a:pt x="511" y="514"/>
                  <a:pt x="511" y="514"/>
                  <a:pt x="511" y="514"/>
                </a:cubicBezTo>
                <a:cubicBezTo>
                  <a:pt x="545" y="478"/>
                  <a:pt x="566" y="430"/>
                  <a:pt x="566" y="377"/>
                </a:cubicBezTo>
                <a:cubicBezTo>
                  <a:pt x="566" y="275"/>
                  <a:pt x="488" y="191"/>
                  <a:pt x="389" y="181"/>
                </a:cubicBezTo>
                <a:cubicBezTo>
                  <a:pt x="389" y="40"/>
                  <a:pt x="389" y="40"/>
                  <a:pt x="389" y="40"/>
                </a:cubicBezTo>
                <a:cubicBezTo>
                  <a:pt x="471" y="45"/>
                  <a:pt x="545" y="78"/>
                  <a:pt x="601" y="131"/>
                </a:cubicBezTo>
                <a:cubicBezTo>
                  <a:pt x="564" y="165"/>
                  <a:pt x="564" y="165"/>
                  <a:pt x="564" y="165"/>
                </a:cubicBezTo>
                <a:cubicBezTo>
                  <a:pt x="533" y="137"/>
                  <a:pt x="496" y="115"/>
                  <a:pt x="455" y="102"/>
                </a:cubicBezTo>
                <a:cubicBezTo>
                  <a:pt x="443" y="139"/>
                  <a:pt x="443" y="139"/>
                  <a:pt x="443" y="139"/>
                </a:cubicBezTo>
                <a:cubicBezTo>
                  <a:pt x="539" y="169"/>
                  <a:pt x="611" y="256"/>
                  <a:pt x="618" y="360"/>
                </a:cubicBezTo>
                <a:cubicBezTo>
                  <a:pt x="618" y="397"/>
                  <a:pt x="618" y="397"/>
                  <a:pt x="618" y="397"/>
                </a:cubicBezTo>
                <a:cubicBezTo>
                  <a:pt x="746" y="397"/>
                  <a:pt x="746" y="397"/>
                  <a:pt x="746" y="397"/>
                </a:cubicBezTo>
                <a:cubicBezTo>
                  <a:pt x="746" y="358"/>
                  <a:pt x="746" y="358"/>
                  <a:pt x="746" y="358"/>
                </a:cubicBezTo>
                <a:lnTo>
                  <a:pt x="657" y="358"/>
                </a:lnTo>
                <a:close/>
              </a:path>
            </a:pathLst>
          </a:custGeom>
          <a:solidFill>
            <a:schemeClr val="accent5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1218987"/>
            <a:endParaRPr lang="en-IN" sz="24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6" name="Freeform 6">
            <a:extLst>
              <a:ext uri="{FF2B5EF4-FFF2-40B4-BE49-F238E27FC236}">
                <a16:creationId xmlns:a16="http://schemas.microsoft.com/office/drawing/2014/main" id="{F7617412-43BA-AA6E-BDDD-FC50D17BCD82}"/>
              </a:ext>
            </a:extLst>
          </p:cNvPr>
          <p:cNvSpPr>
            <a:spLocks noEditPoints="1"/>
          </p:cNvSpPr>
          <p:nvPr/>
        </p:nvSpPr>
        <p:spPr bwMode="auto">
          <a:xfrm>
            <a:off x="9828225" y="4259305"/>
            <a:ext cx="1172842" cy="822618"/>
          </a:xfrm>
          <a:custGeom>
            <a:avLst/>
            <a:gdLst>
              <a:gd name="T0" fmla="*/ 397 w 744"/>
              <a:gd name="T1" fmla="*/ 483 h 522"/>
              <a:gd name="T2" fmla="*/ 397 w 744"/>
              <a:gd name="T3" fmla="*/ 433 h 522"/>
              <a:gd name="T4" fmla="*/ 640 w 744"/>
              <a:gd name="T5" fmla="*/ 264 h 522"/>
              <a:gd name="T6" fmla="*/ 604 w 744"/>
              <a:gd name="T7" fmla="*/ 248 h 522"/>
              <a:gd name="T8" fmla="*/ 377 w 744"/>
              <a:gd name="T9" fmla="*/ 394 h 522"/>
              <a:gd name="T10" fmla="*/ 330 w 744"/>
              <a:gd name="T11" fmla="*/ 390 h 522"/>
              <a:gd name="T12" fmla="*/ 345 w 744"/>
              <a:gd name="T13" fmla="*/ 339 h 522"/>
              <a:gd name="T14" fmla="*/ 377 w 744"/>
              <a:gd name="T15" fmla="*/ 342 h 522"/>
              <a:gd name="T16" fmla="*/ 377 w 744"/>
              <a:gd name="T17" fmla="*/ 303 h 522"/>
              <a:gd name="T18" fmla="*/ 276 w 744"/>
              <a:gd name="T19" fmla="*/ 266 h 522"/>
              <a:gd name="T20" fmla="*/ 321 w 744"/>
              <a:gd name="T21" fmla="*/ 224 h 522"/>
              <a:gd name="T22" fmla="*/ 377 w 744"/>
              <a:gd name="T23" fmla="*/ 243 h 522"/>
              <a:gd name="T24" fmla="*/ 433 w 744"/>
              <a:gd name="T25" fmla="*/ 225 h 522"/>
              <a:gd name="T26" fmla="*/ 407 w 744"/>
              <a:gd name="T27" fmla="*/ 196 h 522"/>
              <a:gd name="T28" fmla="*/ 377 w 744"/>
              <a:gd name="T29" fmla="*/ 204 h 522"/>
              <a:gd name="T30" fmla="*/ 319 w 744"/>
              <a:gd name="T31" fmla="*/ 145 h 522"/>
              <a:gd name="T32" fmla="*/ 339 w 744"/>
              <a:gd name="T33" fmla="*/ 101 h 522"/>
              <a:gd name="T34" fmla="*/ 312 w 744"/>
              <a:gd name="T35" fmla="*/ 73 h 522"/>
              <a:gd name="T36" fmla="*/ 280 w 744"/>
              <a:gd name="T37" fmla="*/ 145 h 522"/>
              <a:gd name="T38" fmla="*/ 294 w 744"/>
              <a:gd name="T39" fmla="*/ 196 h 522"/>
              <a:gd name="T40" fmla="*/ 250 w 744"/>
              <a:gd name="T41" fmla="*/ 238 h 522"/>
              <a:gd name="T42" fmla="*/ 219 w 744"/>
              <a:gd name="T43" fmla="*/ 145 h 522"/>
              <a:gd name="T44" fmla="*/ 271 w 744"/>
              <a:gd name="T45" fmla="*/ 28 h 522"/>
              <a:gd name="T46" fmla="*/ 244 w 744"/>
              <a:gd name="T47" fmla="*/ 0 h 522"/>
              <a:gd name="T48" fmla="*/ 181 w 744"/>
              <a:gd name="T49" fmla="*/ 126 h 522"/>
              <a:gd name="T50" fmla="*/ 129 w 744"/>
              <a:gd name="T51" fmla="*/ 126 h 522"/>
              <a:gd name="T52" fmla="*/ 158 w 744"/>
              <a:gd name="T53" fmla="*/ 27 h 522"/>
              <a:gd name="T54" fmla="*/ 123 w 744"/>
              <a:gd name="T55" fmla="*/ 9 h 522"/>
              <a:gd name="T56" fmla="*/ 89 w 744"/>
              <a:gd name="T57" fmla="*/ 145 h 522"/>
              <a:gd name="T58" fmla="*/ 155 w 744"/>
              <a:gd name="T59" fmla="*/ 328 h 522"/>
              <a:gd name="T60" fmla="*/ 118 w 744"/>
              <a:gd name="T61" fmla="*/ 362 h 522"/>
              <a:gd name="T62" fmla="*/ 39 w 744"/>
              <a:gd name="T63" fmla="*/ 145 h 522"/>
              <a:gd name="T64" fmla="*/ 39 w 744"/>
              <a:gd name="T65" fmla="*/ 142 h 522"/>
              <a:gd name="T66" fmla="*/ 0 w 744"/>
              <a:gd name="T67" fmla="*/ 142 h 522"/>
              <a:gd name="T68" fmla="*/ 0 w 744"/>
              <a:gd name="T69" fmla="*/ 145 h 522"/>
              <a:gd name="T70" fmla="*/ 377 w 744"/>
              <a:gd name="T71" fmla="*/ 522 h 522"/>
              <a:gd name="T72" fmla="*/ 744 w 744"/>
              <a:gd name="T73" fmla="*/ 234 h 522"/>
              <a:gd name="T74" fmla="*/ 706 w 744"/>
              <a:gd name="T75" fmla="*/ 225 h 522"/>
              <a:gd name="T76" fmla="*/ 397 w 744"/>
              <a:gd name="T77" fmla="*/ 483 h 522"/>
              <a:gd name="T78" fmla="*/ 358 w 744"/>
              <a:gd name="T79" fmla="*/ 433 h 522"/>
              <a:gd name="T80" fmla="*/ 358 w 744"/>
              <a:gd name="T81" fmla="*/ 483 h 522"/>
              <a:gd name="T82" fmla="*/ 145 w 744"/>
              <a:gd name="T83" fmla="*/ 390 h 522"/>
              <a:gd name="T84" fmla="*/ 181 w 744"/>
              <a:gd name="T85" fmla="*/ 356 h 522"/>
              <a:gd name="T86" fmla="*/ 358 w 744"/>
              <a:gd name="T87" fmla="*/ 433 h 522"/>
              <a:gd name="T88" fmla="*/ 307 w 744"/>
              <a:gd name="T89" fmla="*/ 329 h 522"/>
              <a:gd name="T90" fmla="*/ 292 w 744"/>
              <a:gd name="T91" fmla="*/ 379 h 522"/>
              <a:gd name="T92" fmla="*/ 129 w 744"/>
              <a:gd name="T93" fmla="*/ 165 h 522"/>
              <a:gd name="T94" fmla="*/ 181 w 744"/>
              <a:gd name="T95" fmla="*/ 165 h 522"/>
              <a:gd name="T96" fmla="*/ 307 w 744"/>
              <a:gd name="T97" fmla="*/ 329 h 52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</a:cxnLst>
            <a:rect l="0" t="0" r="r" b="b"/>
            <a:pathLst>
              <a:path w="744" h="522">
                <a:moveTo>
                  <a:pt x="397" y="483"/>
                </a:moveTo>
                <a:cubicBezTo>
                  <a:pt x="397" y="433"/>
                  <a:pt x="397" y="433"/>
                  <a:pt x="397" y="433"/>
                </a:cubicBezTo>
                <a:cubicBezTo>
                  <a:pt x="505" y="425"/>
                  <a:pt x="597" y="358"/>
                  <a:pt x="640" y="264"/>
                </a:cubicBezTo>
                <a:cubicBezTo>
                  <a:pt x="604" y="248"/>
                  <a:pt x="604" y="248"/>
                  <a:pt x="604" y="248"/>
                </a:cubicBezTo>
                <a:cubicBezTo>
                  <a:pt x="565" y="334"/>
                  <a:pt x="478" y="394"/>
                  <a:pt x="377" y="394"/>
                </a:cubicBezTo>
                <a:cubicBezTo>
                  <a:pt x="361" y="394"/>
                  <a:pt x="345" y="393"/>
                  <a:pt x="330" y="390"/>
                </a:cubicBezTo>
                <a:cubicBezTo>
                  <a:pt x="345" y="339"/>
                  <a:pt x="345" y="339"/>
                  <a:pt x="345" y="339"/>
                </a:cubicBezTo>
                <a:cubicBezTo>
                  <a:pt x="355" y="341"/>
                  <a:pt x="366" y="342"/>
                  <a:pt x="377" y="342"/>
                </a:cubicBezTo>
                <a:cubicBezTo>
                  <a:pt x="377" y="303"/>
                  <a:pt x="377" y="303"/>
                  <a:pt x="377" y="303"/>
                </a:cubicBezTo>
                <a:cubicBezTo>
                  <a:pt x="339" y="303"/>
                  <a:pt x="304" y="289"/>
                  <a:pt x="276" y="266"/>
                </a:cubicBezTo>
                <a:cubicBezTo>
                  <a:pt x="321" y="224"/>
                  <a:pt x="321" y="224"/>
                  <a:pt x="321" y="224"/>
                </a:cubicBezTo>
                <a:cubicBezTo>
                  <a:pt x="337" y="236"/>
                  <a:pt x="356" y="243"/>
                  <a:pt x="377" y="243"/>
                </a:cubicBezTo>
                <a:cubicBezTo>
                  <a:pt x="398" y="243"/>
                  <a:pt x="417" y="236"/>
                  <a:pt x="433" y="225"/>
                </a:cubicBezTo>
                <a:cubicBezTo>
                  <a:pt x="407" y="196"/>
                  <a:pt x="407" y="196"/>
                  <a:pt x="407" y="196"/>
                </a:cubicBezTo>
                <a:cubicBezTo>
                  <a:pt x="398" y="201"/>
                  <a:pt x="388" y="204"/>
                  <a:pt x="377" y="204"/>
                </a:cubicBezTo>
                <a:cubicBezTo>
                  <a:pt x="345" y="204"/>
                  <a:pt x="319" y="177"/>
                  <a:pt x="319" y="145"/>
                </a:cubicBezTo>
                <a:cubicBezTo>
                  <a:pt x="319" y="128"/>
                  <a:pt x="327" y="112"/>
                  <a:pt x="339" y="101"/>
                </a:cubicBezTo>
                <a:cubicBezTo>
                  <a:pt x="312" y="73"/>
                  <a:pt x="312" y="73"/>
                  <a:pt x="312" y="73"/>
                </a:cubicBezTo>
                <a:cubicBezTo>
                  <a:pt x="292" y="91"/>
                  <a:pt x="280" y="116"/>
                  <a:pt x="280" y="145"/>
                </a:cubicBezTo>
                <a:cubicBezTo>
                  <a:pt x="280" y="164"/>
                  <a:pt x="285" y="181"/>
                  <a:pt x="294" y="196"/>
                </a:cubicBezTo>
                <a:cubicBezTo>
                  <a:pt x="250" y="238"/>
                  <a:pt x="250" y="238"/>
                  <a:pt x="250" y="238"/>
                </a:cubicBezTo>
                <a:cubicBezTo>
                  <a:pt x="231" y="212"/>
                  <a:pt x="219" y="180"/>
                  <a:pt x="219" y="145"/>
                </a:cubicBezTo>
                <a:cubicBezTo>
                  <a:pt x="219" y="99"/>
                  <a:pt x="239" y="57"/>
                  <a:pt x="271" y="28"/>
                </a:cubicBezTo>
                <a:cubicBezTo>
                  <a:pt x="244" y="0"/>
                  <a:pt x="244" y="0"/>
                  <a:pt x="244" y="0"/>
                </a:cubicBezTo>
                <a:cubicBezTo>
                  <a:pt x="209" y="32"/>
                  <a:pt x="186" y="76"/>
                  <a:pt x="181" y="126"/>
                </a:cubicBezTo>
                <a:cubicBezTo>
                  <a:pt x="129" y="126"/>
                  <a:pt x="129" y="126"/>
                  <a:pt x="129" y="126"/>
                </a:cubicBezTo>
                <a:cubicBezTo>
                  <a:pt x="132" y="90"/>
                  <a:pt x="142" y="57"/>
                  <a:pt x="158" y="27"/>
                </a:cubicBezTo>
                <a:cubicBezTo>
                  <a:pt x="123" y="9"/>
                  <a:pt x="123" y="9"/>
                  <a:pt x="123" y="9"/>
                </a:cubicBezTo>
                <a:cubicBezTo>
                  <a:pt x="102" y="50"/>
                  <a:pt x="89" y="96"/>
                  <a:pt x="89" y="145"/>
                </a:cubicBezTo>
                <a:cubicBezTo>
                  <a:pt x="89" y="214"/>
                  <a:pt x="114" y="278"/>
                  <a:pt x="155" y="328"/>
                </a:cubicBezTo>
                <a:cubicBezTo>
                  <a:pt x="118" y="362"/>
                  <a:pt x="118" y="362"/>
                  <a:pt x="118" y="362"/>
                </a:cubicBezTo>
                <a:cubicBezTo>
                  <a:pt x="69" y="303"/>
                  <a:pt x="39" y="228"/>
                  <a:pt x="39" y="145"/>
                </a:cubicBezTo>
                <a:cubicBezTo>
                  <a:pt x="39" y="144"/>
                  <a:pt x="39" y="143"/>
                  <a:pt x="39" y="142"/>
                </a:cubicBezTo>
                <a:cubicBezTo>
                  <a:pt x="0" y="142"/>
                  <a:pt x="0" y="142"/>
                  <a:pt x="0" y="142"/>
                </a:cubicBezTo>
                <a:cubicBezTo>
                  <a:pt x="0" y="143"/>
                  <a:pt x="0" y="144"/>
                  <a:pt x="0" y="145"/>
                </a:cubicBezTo>
                <a:cubicBezTo>
                  <a:pt x="0" y="353"/>
                  <a:pt x="169" y="522"/>
                  <a:pt x="377" y="522"/>
                </a:cubicBezTo>
                <a:cubicBezTo>
                  <a:pt x="555" y="522"/>
                  <a:pt x="704" y="399"/>
                  <a:pt x="744" y="234"/>
                </a:cubicBezTo>
                <a:cubicBezTo>
                  <a:pt x="706" y="225"/>
                  <a:pt x="706" y="225"/>
                  <a:pt x="706" y="225"/>
                </a:cubicBezTo>
                <a:cubicBezTo>
                  <a:pt x="671" y="367"/>
                  <a:pt x="547" y="474"/>
                  <a:pt x="397" y="483"/>
                </a:cubicBezTo>
                <a:close/>
                <a:moveTo>
                  <a:pt x="358" y="433"/>
                </a:moveTo>
                <a:cubicBezTo>
                  <a:pt x="358" y="483"/>
                  <a:pt x="358" y="483"/>
                  <a:pt x="358" y="483"/>
                </a:cubicBezTo>
                <a:cubicBezTo>
                  <a:pt x="276" y="478"/>
                  <a:pt x="201" y="444"/>
                  <a:pt x="145" y="390"/>
                </a:cubicBezTo>
                <a:cubicBezTo>
                  <a:pt x="181" y="356"/>
                  <a:pt x="181" y="356"/>
                  <a:pt x="181" y="356"/>
                </a:cubicBezTo>
                <a:cubicBezTo>
                  <a:pt x="228" y="400"/>
                  <a:pt x="290" y="428"/>
                  <a:pt x="358" y="433"/>
                </a:cubicBezTo>
                <a:close/>
                <a:moveTo>
                  <a:pt x="307" y="329"/>
                </a:moveTo>
                <a:cubicBezTo>
                  <a:pt x="292" y="379"/>
                  <a:pt x="292" y="379"/>
                  <a:pt x="292" y="379"/>
                </a:cubicBezTo>
                <a:cubicBezTo>
                  <a:pt x="203" y="347"/>
                  <a:pt x="137" y="264"/>
                  <a:pt x="129" y="165"/>
                </a:cubicBezTo>
                <a:cubicBezTo>
                  <a:pt x="181" y="165"/>
                  <a:pt x="181" y="165"/>
                  <a:pt x="181" y="165"/>
                </a:cubicBezTo>
                <a:cubicBezTo>
                  <a:pt x="189" y="240"/>
                  <a:pt x="239" y="303"/>
                  <a:pt x="307" y="329"/>
                </a:cubicBezTo>
                <a:close/>
              </a:path>
            </a:pathLst>
          </a:custGeom>
          <a:solidFill>
            <a:schemeClr val="accent5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1218987"/>
            <a:endParaRPr lang="en-IN" sz="24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0" name="Freeform 7">
            <a:extLst>
              <a:ext uri="{FF2B5EF4-FFF2-40B4-BE49-F238E27FC236}">
                <a16:creationId xmlns:a16="http://schemas.microsoft.com/office/drawing/2014/main" id="{A7E76CDB-0C46-CA7E-903B-2054756AED2A}"/>
              </a:ext>
            </a:extLst>
          </p:cNvPr>
          <p:cNvSpPr>
            <a:spLocks/>
          </p:cNvSpPr>
          <p:nvPr/>
        </p:nvSpPr>
        <p:spPr bwMode="auto">
          <a:xfrm>
            <a:off x="9747943" y="4154587"/>
            <a:ext cx="1319447" cy="673686"/>
          </a:xfrm>
          <a:custGeom>
            <a:avLst/>
            <a:gdLst>
              <a:gd name="T0" fmla="*/ 511 w 837"/>
              <a:gd name="T1" fmla="*/ 428 h 428"/>
              <a:gd name="T2" fmla="*/ 454 w 837"/>
              <a:gd name="T3" fmla="*/ 323 h 428"/>
              <a:gd name="T4" fmla="*/ 469 w 837"/>
              <a:gd name="T5" fmla="*/ 316 h 428"/>
              <a:gd name="T6" fmla="*/ 528 w 837"/>
              <a:gd name="T7" fmla="*/ 253 h 428"/>
              <a:gd name="T8" fmla="*/ 410 w 837"/>
              <a:gd name="T9" fmla="*/ 240 h 428"/>
              <a:gd name="T10" fmla="*/ 392 w 837"/>
              <a:gd name="T11" fmla="*/ 106 h 428"/>
              <a:gd name="T12" fmla="*/ 369 w 837"/>
              <a:gd name="T13" fmla="*/ 114 h 428"/>
              <a:gd name="T14" fmla="*/ 356 w 837"/>
              <a:gd name="T15" fmla="*/ 121 h 428"/>
              <a:gd name="T16" fmla="*/ 304 w 837"/>
              <a:gd name="T17" fmla="*/ 48 h 428"/>
              <a:gd name="T18" fmla="*/ 260 w 837"/>
              <a:gd name="T19" fmla="*/ 86 h 428"/>
              <a:gd name="T20" fmla="*/ 250 w 837"/>
              <a:gd name="T21" fmla="*/ 100 h 428"/>
              <a:gd name="T22" fmla="*/ 183 w 837"/>
              <a:gd name="T23" fmla="*/ 45 h 428"/>
              <a:gd name="T24" fmla="*/ 134 w 837"/>
              <a:gd name="T25" fmla="*/ 177 h 428"/>
              <a:gd name="T26" fmla="*/ 134 w 837"/>
              <a:gd name="T27" fmla="*/ 193 h 428"/>
              <a:gd name="T28" fmla="*/ 0 w 837"/>
              <a:gd name="T29" fmla="*/ 185 h 428"/>
              <a:gd name="T30" fmla="*/ 2 w 837"/>
              <a:gd name="T31" fmla="*/ 152 h 428"/>
              <a:gd name="T32" fmla="*/ 103 w 837"/>
              <a:gd name="T33" fmla="*/ 159 h 428"/>
              <a:gd name="T34" fmla="*/ 169 w 837"/>
              <a:gd name="T35" fmla="*/ 11 h 428"/>
              <a:gd name="T36" fmla="*/ 180 w 837"/>
              <a:gd name="T37" fmla="*/ 0 h 428"/>
              <a:gd name="T38" fmla="*/ 245 w 837"/>
              <a:gd name="T39" fmla="*/ 54 h 428"/>
              <a:gd name="T40" fmla="*/ 305 w 837"/>
              <a:gd name="T41" fmla="*/ 13 h 428"/>
              <a:gd name="T42" fmla="*/ 316 w 837"/>
              <a:gd name="T43" fmla="*/ 9 h 428"/>
              <a:gd name="T44" fmla="*/ 366 w 837"/>
              <a:gd name="T45" fmla="*/ 80 h 428"/>
              <a:gd name="T46" fmla="*/ 405 w 837"/>
              <a:gd name="T47" fmla="*/ 71 h 428"/>
              <a:gd name="T48" fmla="*/ 420 w 837"/>
              <a:gd name="T49" fmla="*/ 71 h 428"/>
              <a:gd name="T50" fmla="*/ 439 w 837"/>
              <a:gd name="T51" fmla="*/ 210 h 428"/>
              <a:gd name="T52" fmla="*/ 564 w 837"/>
              <a:gd name="T53" fmla="*/ 224 h 428"/>
              <a:gd name="T54" fmla="*/ 563 w 837"/>
              <a:gd name="T55" fmla="*/ 239 h 428"/>
              <a:gd name="T56" fmla="*/ 498 w 837"/>
              <a:gd name="T57" fmla="*/ 337 h 428"/>
              <a:gd name="T58" fmla="*/ 527 w 837"/>
              <a:gd name="T59" fmla="*/ 389 h 428"/>
              <a:gd name="T60" fmla="*/ 634 w 837"/>
              <a:gd name="T61" fmla="*/ 249 h 428"/>
              <a:gd name="T62" fmla="*/ 638 w 837"/>
              <a:gd name="T63" fmla="*/ 236 h 428"/>
              <a:gd name="T64" fmla="*/ 837 w 837"/>
              <a:gd name="T65" fmla="*/ 255 h 428"/>
              <a:gd name="T66" fmla="*/ 834 w 837"/>
              <a:gd name="T67" fmla="*/ 287 h 428"/>
              <a:gd name="T68" fmla="*/ 662 w 837"/>
              <a:gd name="T69" fmla="*/ 271 h 428"/>
              <a:gd name="T70" fmla="*/ 524 w 837"/>
              <a:gd name="T71" fmla="*/ 425 h 428"/>
              <a:gd name="T72" fmla="*/ 511 w 837"/>
              <a:gd name="T73" fmla="*/ 428 h 42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</a:cxnLst>
            <a:rect l="0" t="0" r="r" b="b"/>
            <a:pathLst>
              <a:path w="837" h="428">
                <a:moveTo>
                  <a:pt x="511" y="428"/>
                </a:moveTo>
                <a:cubicBezTo>
                  <a:pt x="454" y="323"/>
                  <a:pt x="454" y="323"/>
                  <a:pt x="454" y="323"/>
                </a:cubicBezTo>
                <a:cubicBezTo>
                  <a:pt x="469" y="316"/>
                  <a:pt x="469" y="316"/>
                  <a:pt x="469" y="316"/>
                </a:cubicBezTo>
                <a:cubicBezTo>
                  <a:pt x="508" y="297"/>
                  <a:pt x="523" y="269"/>
                  <a:pt x="528" y="253"/>
                </a:cubicBezTo>
                <a:cubicBezTo>
                  <a:pt x="410" y="240"/>
                  <a:pt x="410" y="240"/>
                  <a:pt x="410" y="240"/>
                </a:cubicBezTo>
                <a:cubicBezTo>
                  <a:pt x="392" y="106"/>
                  <a:pt x="392" y="106"/>
                  <a:pt x="392" y="106"/>
                </a:cubicBezTo>
                <a:cubicBezTo>
                  <a:pt x="379" y="109"/>
                  <a:pt x="369" y="114"/>
                  <a:pt x="369" y="114"/>
                </a:cubicBezTo>
                <a:cubicBezTo>
                  <a:pt x="356" y="121"/>
                  <a:pt x="356" y="121"/>
                  <a:pt x="356" y="121"/>
                </a:cubicBezTo>
                <a:cubicBezTo>
                  <a:pt x="304" y="48"/>
                  <a:pt x="304" y="48"/>
                  <a:pt x="304" y="48"/>
                </a:cubicBezTo>
                <a:cubicBezTo>
                  <a:pt x="283" y="59"/>
                  <a:pt x="266" y="78"/>
                  <a:pt x="260" y="86"/>
                </a:cubicBezTo>
                <a:cubicBezTo>
                  <a:pt x="250" y="100"/>
                  <a:pt x="250" y="100"/>
                  <a:pt x="250" y="100"/>
                </a:cubicBezTo>
                <a:cubicBezTo>
                  <a:pt x="183" y="45"/>
                  <a:pt x="183" y="45"/>
                  <a:pt x="183" y="45"/>
                </a:cubicBezTo>
                <a:cubicBezTo>
                  <a:pt x="137" y="105"/>
                  <a:pt x="134" y="176"/>
                  <a:pt x="134" y="177"/>
                </a:cubicBezTo>
                <a:cubicBezTo>
                  <a:pt x="134" y="193"/>
                  <a:pt x="134" y="193"/>
                  <a:pt x="134" y="193"/>
                </a:cubicBezTo>
                <a:cubicBezTo>
                  <a:pt x="0" y="185"/>
                  <a:pt x="0" y="185"/>
                  <a:pt x="0" y="185"/>
                </a:cubicBezTo>
                <a:cubicBezTo>
                  <a:pt x="2" y="152"/>
                  <a:pt x="2" y="152"/>
                  <a:pt x="2" y="152"/>
                </a:cubicBezTo>
                <a:cubicBezTo>
                  <a:pt x="103" y="159"/>
                  <a:pt x="103" y="159"/>
                  <a:pt x="103" y="159"/>
                </a:cubicBezTo>
                <a:cubicBezTo>
                  <a:pt x="107" y="129"/>
                  <a:pt x="121" y="65"/>
                  <a:pt x="169" y="11"/>
                </a:cubicBezTo>
                <a:cubicBezTo>
                  <a:pt x="180" y="0"/>
                  <a:pt x="180" y="0"/>
                  <a:pt x="180" y="0"/>
                </a:cubicBezTo>
                <a:cubicBezTo>
                  <a:pt x="245" y="54"/>
                  <a:pt x="245" y="54"/>
                  <a:pt x="245" y="54"/>
                </a:cubicBezTo>
                <a:cubicBezTo>
                  <a:pt x="257" y="41"/>
                  <a:pt x="279" y="22"/>
                  <a:pt x="305" y="13"/>
                </a:cubicBezTo>
                <a:cubicBezTo>
                  <a:pt x="316" y="9"/>
                  <a:pt x="316" y="9"/>
                  <a:pt x="316" y="9"/>
                </a:cubicBezTo>
                <a:cubicBezTo>
                  <a:pt x="366" y="80"/>
                  <a:pt x="366" y="80"/>
                  <a:pt x="366" y="80"/>
                </a:cubicBezTo>
                <a:cubicBezTo>
                  <a:pt x="376" y="76"/>
                  <a:pt x="390" y="72"/>
                  <a:pt x="405" y="71"/>
                </a:cubicBezTo>
                <a:cubicBezTo>
                  <a:pt x="420" y="71"/>
                  <a:pt x="420" y="71"/>
                  <a:pt x="420" y="71"/>
                </a:cubicBezTo>
                <a:cubicBezTo>
                  <a:pt x="439" y="210"/>
                  <a:pt x="439" y="210"/>
                  <a:pt x="439" y="210"/>
                </a:cubicBezTo>
                <a:cubicBezTo>
                  <a:pt x="564" y="224"/>
                  <a:pt x="564" y="224"/>
                  <a:pt x="564" y="224"/>
                </a:cubicBezTo>
                <a:cubicBezTo>
                  <a:pt x="563" y="239"/>
                  <a:pt x="563" y="239"/>
                  <a:pt x="563" y="239"/>
                </a:cubicBezTo>
                <a:cubicBezTo>
                  <a:pt x="563" y="241"/>
                  <a:pt x="561" y="298"/>
                  <a:pt x="498" y="337"/>
                </a:cubicBezTo>
                <a:cubicBezTo>
                  <a:pt x="527" y="389"/>
                  <a:pt x="527" y="389"/>
                  <a:pt x="527" y="389"/>
                </a:cubicBezTo>
                <a:cubicBezTo>
                  <a:pt x="552" y="378"/>
                  <a:pt x="609" y="343"/>
                  <a:pt x="634" y="249"/>
                </a:cubicBezTo>
                <a:cubicBezTo>
                  <a:pt x="638" y="236"/>
                  <a:pt x="638" y="236"/>
                  <a:pt x="638" y="236"/>
                </a:cubicBezTo>
                <a:cubicBezTo>
                  <a:pt x="837" y="255"/>
                  <a:pt x="837" y="255"/>
                  <a:pt x="837" y="255"/>
                </a:cubicBezTo>
                <a:cubicBezTo>
                  <a:pt x="834" y="287"/>
                  <a:pt x="834" y="287"/>
                  <a:pt x="834" y="287"/>
                </a:cubicBezTo>
                <a:cubicBezTo>
                  <a:pt x="662" y="271"/>
                  <a:pt x="662" y="271"/>
                  <a:pt x="662" y="271"/>
                </a:cubicBezTo>
                <a:cubicBezTo>
                  <a:pt x="622" y="398"/>
                  <a:pt x="528" y="424"/>
                  <a:pt x="524" y="425"/>
                </a:cubicBezTo>
                <a:lnTo>
                  <a:pt x="511" y="428"/>
                </a:lnTo>
                <a:close/>
              </a:path>
            </a:pathLst>
          </a:custGeom>
          <a:solidFill>
            <a:schemeClr val="accent3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1218987"/>
            <a:endParaRPr lang="en-IN" sz="24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1" name="Oval 8">
            <a:extLst>
              <a:ext uri="{FF2B5EF4-FFF2-40B4-BE49-F238E27FC236}">
                <a16:creationId xmlns:a16="http://schemas.microsoft.com/office/drawing/2014/main" id="{23C0F9CE-6781-889A-3AD9-BB7C0C1E5FAC}"/>
              </a:ext>
            </a:extLst>
          </p:cNvPr>
          <p:cNvSpPr>
            <a:spLocks noChangeArrowheads="1"/>
          </p:cNvSpPr>
          <p:nvPr/>
        </p:nvSpPr>
        <p:spPr bwMode="auto">
          <a:xfrm>
            <a:off x="9654860" y="4341917"/>
            <a:ext cx="158241" cy="157077"/>
          </a:xfrm>
          <a:prstGeom prst="ellipse">
            <a:avLst/>
          </a:prstGeom>
          <a:solidFill>
            <a:schemeClr val="accent3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1218987"/>
            <a:endParaRPr lang="en-IN" sz="24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2" name="Freeform 9">
            <a:extLst>
              <a:ext uri="{FF2B5EF4-FFF2-40B4-BE49-F238E27FC236}">
                <a16:creationId xmlns:a16="http://schemas.microsoft.com/office/drawing/2014/main" id="{154C6675-0999-4D2B-E79D-8CB0F21E46BF}"/>
              </a:ext>
            </a:extLst>
          </p:cNvPr>
          <p:cNvSpPr>
            <a:spLocks/>
          </p:cNvSpPr>
          <p:nvPr/>
        </p:nvSpPr>
        <p:spPr bwMode="auto">
          <a:xfrm>
            <a:off x="11034811" y="4510630"/>
            <a:ext cx="115189" cy="140787"/>
          </a:xfrm>
          <a:custGeom>
            <a:avLst/>
            <a:gdLst>
              <a:gd name="T0" fmla="*/ 12 w 99"/>
              <a:gd name="T1" fmla="*/ 0 h 121"/>
              <a:gd name="T2" fmla="*/ 0 w 99"/>
              <a:gd name="T3" fmla="*/ 121 h 121"/>
              <a:gd name="T4" fmla="*/ 99 w 99"/>
              <a:gd name="T5" fmla="*/ 69 h 121"/>
              <a:gd name="T6" fmla="*/ 12 w 99"/>
              <a:gd name="T7" fmla="*/ 0 h 12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99" h="121">
                <a:moveTo>
                  <a:pt x="12" y="0"/>
                </a:moveTo>
                <a:lnTo>
                  <a:pt x="0" y="121"/>
                </a:lnTo>
                <a:lnTo>
                  <a:pt x="99" y="69"/>
                </a:lnTo>
                <a:lnTo>
                  <a:pt x="12" y="0"/>
                </a:lnTo>
                <a:close/>
              </a:path>
            </a:pathLst>
          </a:custGeom>
          <a:solidFill>
            <a:schemeClr val="accent3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1218987"/>
            <a:endParaRPr lang="en-IN" sz="2400">
              <a:solidFill>
                <a:prstClr val="black"/>
              </a:solidFill>
              <a:latin typeface="Calibri"/>
            </a:endParaRPr>
          </a:p>
        </p:txBody>
      </p:sp>
      <p:grpSp>
        <p:nvGrpSpPr>
          <p:cNvPr id="33" name="Group 32">
            <a:extLst>
              <a:ext uri="{FF2B5EF4-FFF2-40B4-BE49-F238E27FC236}">
                <a16:creationId xmlns:a16="http://schemas.microsoft.com/office/drawing/2014/main" id="{B4BBD9C8-37A5-49F6-EC41-B6B5E0D27BE9}"/>
              </a:ext>
            </a:extLst>
          </p:cNvPr>
          <p:cNvGrpSpPr/>
          <p:nvPr/>
        </p:nvGrpSpPr>
        <p:grpSpPr>
          <a:xfrm>
            <a:off x="9024225" y="2964662"/>
            <a:ext cx="2769209" cy="2984464"/>
            <a:chOff x="8525950" y="2420992"/>
            <a:chExt cx="2769209" cy="2984464"/>
          </a:xfrm>
        </p:grpSpPr>
        <p:sp>
          <p:nvSpPr>
            <p:cNvPr id="34" name="Freeform 10">
              <a:extLst>
                <a:ext uri="{FF2B5EF4-FFF2-40B4-BE49-F238E27FC236}">
                  <a16:creationId xmlns:a16="http://schemas.microsoft.com/office/drawing/2014/main" id="{1D7E7292-AABB-5E80-49E4-4C7BBD62079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969256" y="2864299"/>
              <a:ext cx="1882597" cy="2541157"/>
            </a:xfrm>
            <a:custGeom>
              <a:avLst/>
              <a:gdLst>
                <a:gd name="T0" fmla="*/ 597 w 1194"/>
                <a:gd name="T1" fmla="*/ 0 h 1615"/>
                <a:gd name="T2" fmla="*/ 0 w 1194"/>
                <a:gd name="T3" fmla="*/ 597 h 1615"/>
                <a:gd name="T4" fmla="*/ 387 w 1194"/>
                <a:gd name="T5" fmla="*/ 1155 h 1615"/>
                <a:gd name="T6" fmla="*/ 387 w 1194"/>
                <a:gd name="T7" fmla="*/ 1475 h 1615"/>
                <a:gd name="T8" fmla="*/ 422 w 1194"/>
                <a:gd name="T9" fmla="*/ 1510 h 1615"/>
                <a:gd name="T10" fmla="*/ 457 w 1194"/>
                <a:gd name="T11" fmla="*/ 1510 h 1615"/>
                <a:gd name="T12" fmla="*/ 457 w 1194"/>
                <a:gd name="T13" fmla="*/ 1580 h 1615"/>
                <a:gd name="T14" fmla="*/ 492 w 1194"/>
                <a:gd name="T15" fmla="*/ 1615 h 1615"/>
                <a:gd name="T16" fmla="*/ 703 w 1194"/>
                <a:gd name="T17" fmla="*/ 1615 h 1615"/>
                <a:gd name="T18" fmla="*/ 738 w 1194"/>
                <a:gd name="T19" fmla="*/ 1580 h 1615"/>
                <a:gd name="T20" fmla="*/ 738 w 1194"/>
                <a:gd name="T21" fmla="*/ 1510 h 1615"/>
                <a:gd name="T22" fmla="*/ 773 w 1194"/>
                <a:gd name="T23" fmla="*/ 1510 h 1615"/>
                <a:gd name="T24" fmla="*/ 808 w 1194"/>
                <a:gd name="T25" fmla="*/ 1475 h 1615"/>
                <a:gd name="T26" fmla="*/ 808 w 1194"/>
                <a:gd name="T27" fmla="*/ 1155 h 1615"/>
                <a:gd name="T28" fmla="*/ 1194 w 1194"/>
                <a:gd name="T29" fmla="*/ 597 h 1615"/>
                <a:gd name="T30" fmla="*/ 597 w 1194"/>
                <a:gd name="T31" fmla="*/ 0 h 1615"/>
                <a:gd name="T32" fmla="*/ 703 w 1194"/>
                <a:gd name="T33" fmla="*/ 1440 h 1615"/>
                <a:gd name="T34" fmla="*/ 668 w 1194"/>
                <a:gd name="T35" fmla="*/ 1475 h 1615"/>
                <a:gd name="T36" fmla="*/ 668 w 1194"/>
                <a:gd name="T37" fmla="*/ 1545 h 1615"/>
                <a:gd name="T38" fmla="*/ 527 w 1194"/>
                <a:gd name="T39" fmla="*/ 1545 h 1615"/>
                <a:gd name="T40" fmla="*/ 527 w 1194"/>
                <a:gd name="T41" fmla="*/ 1475 h 1615"/>
                <a:gd name="T42" fmla="*/ 492 w 1194"/>
                <a:gd name="T43" fmla="*/ 1440 h 1615"/>
                <a:gd name="T44" fmla="*/ 457 w 1194"/>
                <a:gd name="T45" fmla="*/ 1440 h 1615"/>
                <a:gd name="T46" fmla="*/ 457 w 1194"/>
                <a:gd name="T47" fmla="*/ 1264 h 1615"/>
                <a:gd name="T48" fmla="*/ 738 w 1194"/>
                <a:gd name="T49" fmla="*/ 1264 h 1615"/>
                <a:gd name="T50" fmla="*/ 738 w 1194"/>
                <a:gd name="T51" fmla="*/ 1440 h 1615"/>
                <a:gd name="T52" fmla="*/ 703 w 1194"/>
                <a:gd name="T53" fmla="*/ 1440 h 1615"/>
                <a:gd name="T54" fmla="*/ 762 w 1194"/>
                <a:gd name="T55" fmla="*/ 1097 h 1615"/>
                <a:gd name="T56" fmla="*/ 738 w 1194"/>
                <a:gd name="T57" fmla="*/ 1131 h 1615"/>
                <a:gd name="T58" fmla="*/ 738 w 1194"/>
                <a:gd name="T59" fmla="*/ 1194 h 1615"/>
                <a:gd name="T60" fmla="*/ 457 w 1194"/>
                <a:gd name="T61" fmla="*/ 1194 h 1615"/>
                <a:gd name="T62" fmla="*/ 457 w 1194"/>
                <a:gd name="T63" fmla="*/ 1131 h 1615"/>
                <a:gd name="T64" fmla="*/ 433 w 1194"/>
                <a:gd name="T65" fmla="*/ 1097 h 1615"/>
                <a:gd name="T66" fmla="*/ 71 w 1194"/>
                <a:gd name="T67" fmla="*/ 597 h 1615"/>
                <a:gd name="T68" fmla="*/ 597 w 1194"/>
                <a:gd name="T69" fmla="*/ 70 h 1615"/>
                <a:gd name="T70" fmla="*/ 1124 w 1194"/>
                <a:gd name="T71" fmla="*/ 597 h 1615"/>
                <a:gd name="T72" fmla="*/ 762 w 1194"/>
                <a:gd name="T73" fmla="*/ 1097 h 16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194" h="1615">
                  <a:moveTo>
                    <a:pt x="597" y="0"/>
                  </a:moveTo>
                  <a:cubicBezTo>
                    <a:pt x="268" y="0"/>
                    <a:pt x="0" y="268"/>
                    <a:pt x="0" y="597"/>
                  </a:cubicBezTo>
                  <a:cubicBezTo>
                    <a:pt x="0" y="847"/>
                    <a:pt x="155" y="1068"/>
                    <a:pt x="387" y="1155"/>
                  </a:cubicBezTo>
                  <a:cubicBezTo>
                    <a:pt x="387" y="1475"/>
                    <a:pt x="387" y="1475"/>
                    <a:pt x="387" y="1475"/>
                  </a:cubicBezTo>
                  <a:cubicBezTo>
                    <a:pt x="387" y="1494"/>
                    <a:pt x="402" y="1510"/>
                    <a:pt x="422" y="1510"/>
                  </a:cubicBezTo>
                  <a:cubicBezTo>
                    <a:pt x="457" y="1510"/>
                    <a:pt x="457" y="1510"/>
                    <a:pt x="457" y="1510"/>
                  </a:cubicBezTo>
                  <a:cubicBezTo>
                    <a:pt x="457" y="1580"/>
                    <a:pt x="457" y="1580"/>
                    <a:pt x="457" y="1580"/>
                  </a:cubicBezTo>
                  <a:cubicBezTo>
                    <a:pt x="457" y="1600"/>
                    <a:pt x="473" y="1615"/>
                    <a:pt x="492" y="1615"/>
                  </a:cubicBezTo>
                  <a:cubicBezTo>
                    <a:pt x="703" y="1615"/>
                    <a:pt x="703" y="1615"/>
                    <a:pt x="703" y="1615"/>
                  </a:cubicBezTo>
                  <a:cubicBezTo>
                    <a:pt x="722" y="1615"/>
                    <a:pt x="738" y="1600"/>
                    <a:pt x="738" y="1580"/>
                  </a:cubicBezTo>
                  <a:cubicBezTo>
                    <a:pt x="738" y="1510"/>
                    <a:pt x="738" y="1510"/>
                    <a:pt x="738" y="1510"/>
                  </a:cubicBezTo>
                  <a:cubicBezTo>
                    <a:pt x="773" y="1510"/>
                    <a:pt x="773" y="1510"/>
                    <a:pt x="773" y="1510"/>
                  </a:cubicBezTo>
                  <a:cubicBezTo>
                    <a:pt x="792" y="1510"/>
                    <a:pt x="808" y="1494"/>
                    <a:pt x="808" y="1475"/>
                  </a:cubicBezTo>
                  <a:cubicBezTo>
                    <a:pt x="808" y="1155"/>
                    <a:pt x="808" y="1155"/>
                    <a:pt x="808" y="1155"/>
                  </a:cubicBezTo>
                  <a:cubicBezTo>
                    <a:pt x="1040" y="1068"/>
                    <a:pt x="1194" y="847"/>
                    <a:pt x="1194" y="597"/>
                  </a:cubicBezTo>
                  <a:cubicBezTo>
                    <a:pt x="1194" y="268"/>
                    <a:pt x="927" y="0"/>
                    <a:pt x="597" y="0"/>
                  </a:cubicBezTo>
                  <a:close/>
                  <a:moveTo>
                    <a:pt x="703" y="1440"/>
                  </a:moveTo>
                  <a:cubicBezTo>
                    <a:pt x="683" y="1440"/>
                    <a:pt x="668" y="1456"/>
                    <a:pt x="668" y="1475"/>
                  </a:cubicBezTo>
                  <a:cubicBezTo>
                    <a:pt x="668" y="1545"/>
                    <a:pt x="668" y="1545"/>
                    <a:pt x="668" y="1545"/>
                  </a:cubicBezTo>
                  <a:cubicBezTo>
                    <a:pt x="527" y="1545"/>
                    <a:pt x="527" y="1545"/>
                    <a:pt x="527" y="1545"/>
                  </a:cubicBezTo>
                  <a:cubicBezTo>
                    <a:pt x="527" y="1475"/>
                    <a:pt x="527" y="1475"/>
                    <a:pt x="527" y="1475"/>
                  </a:cubicBezTo>
                  <a:cubicBezTo>
                    <a:pt x="527" y="1456"/>
                    <a:pt x="511" y="1440"/>
                    <a:pt x="492" y="1440"/>
                  </a:cubicBezTo>
                  <a:cubicBezTo>
                    <a:pt x="457" y="1440"/>
                    <a:pt x="457" y="1440"/>
                    <a:pt x="457" y="1440"/>
                  </a:cubicBezTo>
                  <a:cubicBezTo>
                    <a:pt x="457" y="1264"/>
                    <a:pt x="457" y="1264"/>
                    <a:pt x="457" y="1264"/>
                  </a:cubicBezTo>
                  <a:cubicBezTo>
                    <a:pt x="738" y="1264"/>
                    <a:pt x="738" y="1264"/>
                    <a:pt x="738" y="1264"/>
                  </a:cubicBezTo>
                  <a:cubicBezTo>
                    <a:pt x="738" y="1440"/>
                    <a:pt x="738" y="1440"/>
                    <a:pt x="738" y="1440"/>
                  </a:cubicBezTo>
                  <a:lnTo>
                    <a:pt x="703" y="1440"/>
                  </a:lnTo>
                  <a:close/>
                  <a:moveTo>
                    <a:pt x="762" y="1097"/>
                  </a:moveTo>
                  <a:cubicBezTo>
                    <a:pt x="748" y="1102"/>
                    <a:pt x="738" y="1115"/>
                    <a:pt x="738" y="1131"/>
                  </a:cubicBezTo>
                  <a:cubicBezTo>
                    <a:pt x="738" y="1194"/>
                    <a:pt x="738" y="1194"/>
                    <a:pt x="738" y="1194"/>
                  </a:cubicBezTo>
                  <a:cubicBezTo>
                    <a:pt x="457" y="1194"/>
                    <a:pt x="457" y="1194"/>
                    <a:pt x="457" y="1194"/>
                  </a:cubicBezTo>
                  <a:cubicBezTo>
                    <a:pt x="457" y="1131"/>
                    <a:pt x="457" y="1131"/>
                    <a:pt x="457" y="1131"/>
                  </a:cubicBezTo>
                  <a:cubicBezTo>
                    <a:pt x="457" y="1115"/>
                    <a:pt x="447" y="1102"/>
                    <a:pt x="433" y="1097"/>
                  </a:cubicBezTo>
                  <a:cubicBezTo>
                    <a:pt x="216" y="1026"/>
                    <a:pt x="71" y="825"/>
                    <a:pt x="71" y="597"/>
                  </a:cubicBezTo>
                  <a:cubicBezTo>
                    <a:pt x="71" y="307"/>
                    <a:pt x="307" y="70"/>
                    <a:pt x="597" y="70"/>
                  </a:cubicBezTo>
                  <a:cubicBezTo>
                    <a:pt x="888" y="70"/>
                    <a:pt x="1124" y="307"/>
                    <a:pt x="1124" y="597"/>
                  </a:cubicBezTo>
                  <a:cubicBezTo>
                    <a:pt x="1124" y="825"/>
                    <a:pt x="979" y="1026"/>
                    <a:pt x="762" y="1097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218987"/>
              <a:endParaRPr lang="en-IN" sz="24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35" name="Freeform 11">
              <a:extLst>
                <a:ext uri="{FF2B5EF4-FFF2-40B4-BE49-F238E27FC236}">
                  <a16:creationId xmlns:a16="http://schemas.microsoft.com/office/drawing/2014/main" id="{51297F45-BE02-4EA6-D671-912B12E6604C}"/>
                </a:ext>
              </a:extLst>
            </p:cNvPr>
            <p:cNvSpPr>
              <a:spLocks/>
            </p:cNvSpPr>
            <p:nvPr/>
          </p:nvSpPr>
          <p:spPr bwMode="auto">
            <a:xfrm>
              <a:off x="9854705" y="2420992"/>
              <a:ext cx="112862" cy="332771"/>
            </a:xfrm>
            <a:custGeom>
              <a:avLst/>
              <a:gdLst>
                <a:gd name="T0" fmla="*/ 35 w 71"/>
                <a:gd name="T1" fmla="*/ 211 h 211"/>
                <a:gd name="T2" fmla="*/ 71 w 71"/>
                <a:gd name="T3" fmla="*/ 176 h 211"/>
                <a:gd name="T4" fmla="*/ 71 w 71"/>
                <a:gd name="T5" fmla="*/ 35 h 211"/>
                <a:gd name="T6" fmla="*/ 35 w 71"/>
                <a:gd name="T7" fmla="*/ 0 h 211"/>
                <a:gd name="T8" fmla="*/ 0 w 71"/>
                <a:gd name="T9" fmla="*/ 35 h 211"/>
                <a:gd name="T10" fmla="*/ 0 w 71"/>
                <a:gd name="T11" fmla="*/ 176 h 211"/>
                <a:gd name="T12" fmla="*/ 35 w 71"/>
                <a:gd name="T13" fmla="*/ 211 h 2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1" h="211">
                  <a:moveTo>
                    <a:pt x="35" y="211"/>
                  </a:moveTo>
                  <a:cubicBezTo>
                    <a:pt x="55" y="211"/>
                    <a:pt x="71" y="195"/>
                    <a:pt x="71" y="176"/>
                  </a:cubicBezTo>
                  <a:cubicBezTo>
                    <a:pt x="71" y="35"/>
                    <a:pt x="71" y="35"/>
                    <a:pt x="71" y="35"/>
                  </a:cubicBezTo>
                  <a:cubicBezTo>
                    <a:pt x="71" y="16"/>
                    <a:pt x="55" y="0"/>
                    <a:pt x="35" y="0"/>
                  </a:cubicBezTo>
                  <a:cubicBezTo>
                    <a:pt x="16" y="0"/>
                    <a:pt x="0" y="16"/>
                    <a:pt x="0" y="35"/>
                  </a:cubicBezTo>
                  <a:cubicBezTo>
                    <a:pt x="0" y="176"/>
                    <a:pt x="0" y="176"/>
                    <a:pt x="0" y="176"/>
                  </a:cubicBezTo>
                  <a:cubicBezTo>
                    <a:pt x="0" y="195"/>
                    <a:pt x="16" y="211"/>
                    <a:pt x="35" y="211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218987"/>
              <a:endParaRPr lang="en-IN" sz="24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36" name="Freeform 12">
              <a:extLst>
                <a:ext uri="{FF2B5EF4-FFF2-40B4-BE49-F238E27FC236}">
                  <a16:creationId xmlns:a16="http://schemas.microsoft.com/office/drawing/2014/main" id="{2D617F36-7EB5-55FC-4B8D-62C70B2BD617}"/>
                </a:ext>
              </a:extLst>
            </p:cNvPr>
            <p:cNvSpPr>
              <a:spLocks/>
            </p:cNvSpPr>
            <p:nvPr/>
          </p:nvSpPr>
          <p:spPr bwMode="auto">
            <a:xfrm>
              <a:off x="10963552" y="3748584"/>
              <a:ext cx="331607" cy="110535"/>
            </a:xfrm>
            <a:custGeom>
              <a:avLst/>
              <a:gdLst>
                <a:gd name="T0" fmla="*/ 175 w 210"/>
                <a:gd name="T1" fmla="*/ 0 h 70"/>
                <a:gd name="T2" fmla="*/ 35 w 210"/>
                <a:gd name="T3" fmla="*/ 0 h 70"/>
                <a:gd name="T4" fmla="*/ 0 w 210"/>
                <a:gd name="T5" fmla="*/ 35 h 70"/>
                <a:gd name="T6" fmla="*/ 35 w 210"/>
                <a:gd name="T7" fmla="*/ 70 h 70"/>
                <a:gd name="T8" fmla="*/ 175 w 210"/>
                <a:gd name="T9" fmla="*/ 70 h 70"/>
                <a:gd name="T10" fmla="*/ 210 w 210"/>
                <a:gd name="T11" fmla="*/ 35 h 70"/>
                <a:gd name="T12" fmla="*/ 175 w 210"/>
                <a:gd name="T13" fmla="*/ 0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10" h="70">
                  <a:moveTo>
                    <a:pt x="175" y="0"/>
                  </a:moveTo>
                  <a:cubicBezTo>
                    <a:pt x="35" y="0"/>
                    <a:pt x="35" y="0"/>
                    <a:pt x="35" y="0"/>
                  </a:cubicBezTo>
                  <a:cubicBezTo>
                    <a:pt x="15" y="0"/>
                    <a:pt x="0" y="16"/>
                    <a:pt x="0" y="35"/>
                  </a:cubicBezTo>
                  <a:cubicBezTo>
                    <a:pt x="0" y="54"/>
                    <a:pt x="15" y="70"/>
                    <a:pt x="35" y="70"/>
                  </a:cubicBezTo>
                  <a:cubicBezTo>
                    <a:pt x="175" y="70"/>
                    <a:pt x="175" y="70"/>
                    <a:pt x="175" y="70"/>
                  </a:cubicBezTo>
                  <a:cubicBezTo>
                    <a:pt x="195" y="70"/>
                    <a:pt x="210" y="54"/>
                    <a:pt x="210" y="35"/>
                  </a:cubicBezTo>
                  <a:cubicBezTo>
                    <a:pt x="210" y="16"/>
                    <a:pt x="195" y="0"/>
                    <a:pt x="175" y="0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218987"/>
              <a:endParaRPr lang="en-IN" sz="24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37" name="Freeform 13">
              <a:extLst>
                <a:ext uri="{FF2B5EF4-FFF2-40B4-BE49-F238E27FC236}">
                  <a16:creationId xmlns:a16="http://schemas.microsoft.com/office/drawing/2014/main" id="{3EEEBDDF-D149-9246-117B-DD19B5C53E1D}"/>
                </a:ext>
              </a:extLst>
            </p:cNvPr>
            <p:cNvSpPr>
              <a:spLocks/>
            </p:cNvSpPr>
            <p:nvPr/>
          </p:nvSpPr>
          <p:spPr bwMode="auto">
            <a:xfrm>
              <a:off x="8525950" y="3748584"/>
              <a:ext cx="332771" cy="110535"/>
            </a:xfrm>
            <a:custGeom>
              <a:avLst/>
              <a:gdLst>
                <a:gd name="T0" fmla="*/ 176 w 211"/>
                <a:gd name="T1" fmla="*/ 0 h 70"/>
                <a:gd name="T2" fmla="*/ 36 w 211"/>
                <a:gd name="T3" fmla="*/ 0 h 70"/>
                <a:gd name="T4" fmla="*/ 0 w 211"/>
                <a:gd name="T5" fmla="*/ 35 h 70"/>
                <a:gd name="T6" fmla="*/ 36 w 211"/>
                <a:gd name="T7" fmla="*/ 70 h 70"/>
                <a:gd name="T8" fmla="*/ 176 w 211"/>
                <a:gd name="T9" fmla="*/ 70 h 70"/>
                <a:gd name="T10" fmla="*/ 211 w 211"/>
                <a:gd name="T11" fmla="*/ 35 h 70"/>
                <a:gd name="T12" fmla="*/ 176 w 211"/>
                <a:gd name="T13" fmla="*/ 0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11" h="70">
                  <a:moveTo>
                    <a:pt x="176" y="0"/>
                  </a:moveTo>
                  <a:cubicBezTo>
                    <a:pt x="36" y="0"/>
                    <a:pt x="36" y="0"/>
                    <a:pt x="36" y="0"/>
                  </a:cubicBezTo>
                  <a:cubicBezTo>
                    <a:pt x="16" y="0"/>
                    <a:pt x="0" y="16"/>
                    <a:pt x="0" y="35"/>
                  </a:cubicBezTo>
                  <a:cubicBezTo>
                    <a:pt x="0" y="54"/>
                    <a:pt x="16" y="70"/>
                    <a:pt x="36" y="70"/>
                  </a:cubicBezTo>
                  <a:cubicBezTo>
                    <a:pt x="176" y="70"/>
                    <a:pt x="176" y="70"/>
                    <a:pt x="176" y="70"/>
                  </a:cubicBezTo>
                  <a:cubicBezTo>
                    <a:pt x="195" y="70"/>
                    <a:pt x="211" y="54"/>
                    <a:pt x="211" y="35"/>
                  </a:cubicBezTo>
                  <a:cubicBezTo>
                    <a:pt x="211" y="16"/>
                    <a:pt x="195" y="0"/>
                    <a:pt x="176" y="0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218987"/>
              <a:endParaRPr lang="en-IN" sz="24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38" name="Freeform 14">
              <a:extLst>
                <a:ext uri="{FF2B5EF4-FFF2-40B4-BE49-F238E27FC236}">
                  <a16:creationId xmlns:a16="http://schemas.microsoft.com/office/drawing/2014/main" id="{6A3D27F5-3273-DC14-993D-2A6671510BF4}"/>
                </a:ext>
              </a:extLst>
            </p:cNvPr>
            <p:cNvSpPr>
              <a:spLocks/>
            </p:cNvSpPr>
            <p:nvPr/>
          </p:nvSpPr>
          <p:spPr bwMode="auto">
            <a:xfrm>
              <a:off x="10634273" y="2803795"/>
              <a:ext cx="276921" cy="272267"/>
            </a:xfrm>
            <a:custGeom>
              <a:avLst/>
              <a:gdLst>
                <a:gd name="T0" fmla="*/ 113 w 176"/>
                <a:gd name="T1" fmla="*/ 14 h 173"/>
                <a:gd name="T2" fmla="*/ 13 w 176"/>
                <a:gd name="T3" fmla="*/ 114 h 173"/>
                <a:gd name="T4" fmla="*/ 13 w 176"/>
                <a:gd name="T5" fmla="*/ 163 h 173"/>
                <a:gd name="T6" fmla="*/ 38 w 176"/>
                <a:gd name="T7" fmla="*/ 173 h 173"/>
                <a:gd name="T8" fmla="*/ 63 w 176"/>
                <a:gd name="T9" fmla="*/ 163 h 173"/>
                <a:gd name="T10" fmla="*/ 162 w 176"/>
                <a:gd name="T11" fmla="*/ 64 h 173"/>
                <a:gd name="T12" fmla="*/ 162 w 176"/>
                <a:gd name="T13" fmla="*/ 14 h 173"/>
                <a:gd name="T14" fmla="*/ 113 w 176"/>
                <a:gd name="T15" fmla="*/ 14 h 1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76" h="173">
                  <a:moveTo>
                    <a:pt x="113" y="14"/>
                  </a:moveTo>
                  <a:cubicBezTo>
                    <a:pt x="13" y="114"/>
                    <a:pt x="13" y="114"/>
                    <a:pt x="13" y="114"/>
                  </a:cubicBezTo>
                  <a:cubicBezTo>
                    <a:pt x="0" y="127"/>
                    <a:pt x="0" y="149"/>
                    <a:pt x="13" y="163"/>
                  </a:cubicBezTo>
                  <a:cubicBezTo>
                    <a:pt x="20" y="170"/>
                    <a:pt x="29" y="173"/>
                    <a:pt x="38" y="173"/>
                  </a:cubicBezTo>
                  <a:cubicBezTo>
                    <a:pt x="47" y="173"/>
                    <a:pt x="56" y="170"/>
                    <a:pt x="63" y="163"/>
                  </a:cubicBezTo>
                  <a:cubicBezTo>
                    <a:pt x="162" y="64"/>
                    <a:pt x="162" y="64"/>
                    <a:pt x="162" y="64"/>
                  </a:cubicBezTo>
                  <a:cubicBezTo>
                    <a:pt x="176" y="50"/>
                    <a:pt x="176" y="28"/>
                    <a:pt x="162" y="14"/>
                  </a:cubicBezTo>
                  <a:cubicBezTo>
                    <a:pt x="148" y="0"/>
                    <a:pt x="126" y="1"/>
                    <a:pt x="113" y="14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218987"/>
              <a:endParaRPr lang="en-IN" sz="24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39" name="Freeform 15">
              <a:extLst>
                <a:ext uri="{FF2B5EF4-FFF2-40B4-BE49-F238E27FC236}">
                  <a16:creationId xmlns:a16="http://schemas.microsoft.com/office/drawing/2014/main" id="{54C23C04-65C5-BCB1-FC4F-43E426A4A4B3}"/>
                </a:ext>
              </a:extLst>
            </p:cNvPr>
            <p:cNvSpPr>
              <a:spLocks/>
            </p:cNvSpPr>
            <p:nvPr/>
          </p:nvSpPr>
          <p:spPr bwMode="auto">
            <a:xfrm>
              <a:off x="8911079" y="4524661"/>
              <a:ext cx="276921" cy="272267"/>
            </a:xfrm>
            <a:custGeom>
              <a:avLst/>
              <a:gdLst>
                <a:gd name="T0" fmla="*/ 113 w 176"/>
                <a:gd name="T1" fmla="*/ 14 h 173"/>
                <a:gd name="T2" fmla="*/ 14 w 176"/>
                <a:gd name="T3" fmla="*/ 113 h 173"/>
                <a:gd name="T4" fmla="*/ 14 w 176"/>
                <a:gd name="T5" fmla="*/ 163 h 173"/>
                <a:gd name="T6" fmla="*/ 38 w 176"/>
                <a:gd name="T7" fmla="*/ 173 h 173"/>
                <a:gd name="T8" fmla="*/ 63 w 176"/>
                <a:gd name="T9" fmla="*/ 163 h 173"/>
                <a:gd name="T10" fmla="*/ 163 w 176"/>
                <a:gd name="T11" fmla="*/ 64 h 173"/>
                <a:gd name="T12" fmla="*/ 163 w 176"/>
                <a:gd name="T13" fmla="*/ 14 h 173"/>
                <a:gd name="T14" fmla="*/ 113 w 176"/>
                <a:gd name="T15" fmla="*/ 14 h 1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76" h="173">
                  <a:moveTo>
                    <a:pt x="113" y="14"/>
                  </a:moveTo>
                  <a:cubicBezTo>
                    <a:pt x="14" y="113"/>
                    <a:pt x="14" y="113"/>
                    <a:pt x="14" y="113"/>
                  </a:cubicBezTo>
                  <a:cubicBezTo>
                    <a:pt x="0" y="127"/>
                    <a:pt x="0" y="149"/>
                    <a:pt x="14" y="163"/>
                  </a:cubicBezTo>
                  <a:cubicBezTo>
                    <a:pt x="20" y="170"/>
                    <a:pt x="29" y="173"/>
                    <a:pt x="38" y="173"/>
                  </a:cubicBezTo>
                  <a:cubicBezTo>
                    <a:pt x="47" y="173"/>
                    <a:pt x="56" y="170"/>
                    <a:pt x="63" y="163"/>
                  </a:cubicBezTo>
                  <a:cubicBezTo>
                    <a:pt x="163" y="64"/>
                    <a:pt x="163" y="64"/>
                    <a:pt x="163" y="64"/>
                  </a:cubicBezTo>
                  <a:cubicBezTo>
                    <a:pt x="176" y="50"/>
                    <a:pt x="176" y="28"/>
                    <a:pt x="163" y="14"/>
                  </a:cubicBezTo>
                  <a:cubicBezTo>
                    <a:pt x="149" y="0"/>
                    <a:pt x="127" y="0"/>
                    <a:pt x="113" y="14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218987"/>
              <a:endParaRPr lang="en-IN" sz="24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40" name="Freeform 16">
              <a:extLst>
                <a:ext uri="{FF2B5EF4-FFF2-40B4-BE49-F238E27FC236}">
                  <a16:creationId xmlns:a16="http://schemas.microsoft.com/office/drawing/2014/main" id="{20C190FA-5E28-EF5E-A327-AB78180411E1}"/>
                </a:ext>
              </a:extLst>
            </p:cNvPr>
            <p:cNvSpPr>
              <a:spLocks/>
            </p:cNvSpPr>
            <p:nvPr/>
          </p:nvSpPr>
          <p:spPr bwMode="auto">
            <a:xfrm>
              <a:off x="10634273" y="4524661"/>
              <a:ext cx="276921" cy="272267"/>
            </a:xfrm>
            <a:custGeom>
              <a:avLst/>
              <a:gdLst>
                <a:gd name="T0" fmla="*/ 63 w 176"/>
                <a:gd name="T1" fmla="*/ 14 h 173"/>
                <a:gd name="T2" fmla="*/ 13 w 176"/>
                <a:gd name="T3" fmla="*/ 14 h 173"/>
                <a:gd name="T4" fmla="*/ 13 w 176"/>
                <a:gd name="T5" fmla="*/ 64 h 173"/>
                <a:gd name="T6" fmla="*/ 113 w 176"/>
                <a:gd name="T7" fmla="*/ 163 h 173"/>
                <a:gd name="T8" fmla="*/ 137 w 176"/>
                <a:gd name="T9" fmla="*/ 173 h 173"/>
                <a:gd name="T10" fmla="*/ 162 w 176"/>
                <a:gd name="T11" fmla="*/ 163 h 173"/>
                <a:gd name="T12" fmla="*/ 162 w 176"/>
                <a:gd name="T13" fmla="*/ 113 h 173"/>
                <a:gd name="T14" fmla="*/ 63 w 176"/>
                <a:gd name="T15" fmla="*/ 14 h 1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76" h="173">
                  <a:moveTo>
                    <a:pt x="63" y="14"/>
                  </a:moveTo>
                  <a:cubicBezTo>
                    <a:pt x="49" y="0"/>
                    <a:pt x="27" y="0"/>
                    <a:pt x="13" y="14"/>
                  </a:cubicBezTo>
                  <a:cubicBezTo>
                    <a:pt x="0" y="28"/>
                    <a:pt x="0" y="50"/>
                    <a:pt x="13" y="64"/>
                  </a:cubicBezTo>
                  <a:cubicBezTo>
                    <a:pt x="113" y="163"/>
                    <a:pt x="113" y="163"/>
                    <a:pt x="113" y="163"/>
                  </a:cubicBezTo>
                  <a:cubicBezTo>
                    <a:pt x="119" y="170"/>
                    <a:pt x="128" y="173"/>
                    <a:pt x="137" y="173"/>
                  </a:cubicBezTo>
                  <a:cubicBezTo>
                    <a:pt x="146" y="173"/>
                    <a:pt x="155" y="170"/>
                    <a:pt x="162" y="163"/>
                  </a:cubicBezTo>
                  <a:cubicBezTo>
                    <a:pt x="176" y="149"/>
                    <a:pt x="176" y="127"/>
                    <a:pt x="162" y="113"/>
                  </a:cubicBezTo>
                  <a:lnTo>
                    <a:pt x="63" y="14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218987"/>
              <a:endParaRPr lang="en-IN" sz="24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41" name="Freeform 17">
              <a:extLst>
                <a:ext uri="{FF2B5EF4-FFF2-40B4-BE49-F238E27FC236}">
                  <a16:creationId xmlns:a16="http://schemas.microsoft.com/office/drawing/2014/main" id="{C604DECF-1205-3D79-E8AC-341EB1E3C4DC}"/>
                </a:ext>
              </a:extLst>
            </p:cNvPr>
            <p:cNvSpPr>
              <a:spLocks/>
            </p:cNvSpPr>
            <p:nvPr/>
          </p:nvSpPr>
          <p:spPr bwMode="auto">
            <a:xfrm>
              <a:off x="8911079" y="2803795"/>
              <a:ext cx="276921" cy="272267"/>
            </a:xfrm>
            <a:custGeom>
              <a:avLst/>
              <a:gdLst>
                <a:gd name="T0" fmla="*/ 113 w 176"/>
                <a:gd name="T1" fmla="*/ 163 h 173"/>
                <a:gd name="T2" fmla="*/ 138 w 176"/>
                <a:gd name="T3" fmla="*/ 173 h 173"/>
                <a:gd name="T4" fmla="*/ 163 w 176"/>
                <a:gd name="T5" fmla="*/ 163 h 173"/>
                <a:gd name="T6" fmla="*/ 163 w 176"/>
                <a:gd name="T7" fmla="*/ 114 h 173"/>
                <a:gd name="T8" fmla="*/ 63 w 176"/>
                <a:gd name="T9" fmla="*/ 14 h 173"/>
                <a:gd name="T10" fmla="*/ 14 w 176"/>
                <a:gd name="T11" fmla="*/ 14 h 173"/>
                <a:gd name="T12" fmla="*/ 14 w 176"/>
                <a:gd name="T13" fmla="*/ 64 h 173"/>
                <a:gd name="T14" fmla="*/ 113 w 176"/>
                <a:gd name="T15" fmla="*/ 163 h 1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76" h="173">
                  <a:moveTo>
                    <a:pt x="113" y="163"/>
                  </a:moveTo>
                  <a:cubicBezTo>
                    <a:pt x="120" y="170"/>
                    <a:pt x="129" y="173"/>
                    <a:pt x="138" y="173"/>
                  </a:cubicBezTo>
                  <a:cubicBezTo>
                    <a:pt x="147" y="173"/>
                    <a:pt x="156" y="170"/>
                    <a:pt x="163" y="163"/>
                  </a:cubicBezTo>
                  <a:cubicBezTo>
                    <a:pt x="176" y="149"/>
                    <a:pt x="176" y="127"/>
                    <a:pt x="163" y="114"/>
                  </a:cubicBezTo>
                  <a:cubicBezTo>
                    <a:pt x="63" y="14"/>
                    <a:pt x="63" y="14"/>
                    <a:pt x="63" y="14"/>
                  </a:cubicBezTo>
                  <a:cubicBezTo>
                    <a:pt x="50" y="0"/>
                    <a:pt x="27" y="0"/>
                    <a:pt x="14" y="14"/>
                  </a:cubicBezTo>
                  <a:cubicBezTo>
                    <a:pt x="0" y="28"/>
                    <a:pt x="0" y="50"/>
                    <a:pt x="14" y="64"/>
                  </a:cubicBezTo>
                  <a:lnTo>
                    <a:pt x="113" y="163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218987"/>
              <a:endParaRPr lang="en-IN" sz="2400">
                <a:solidFill>
                  <a:prstClr val="black"/>
                </a:solidFill>
                <a:latin typeface="Calibri"/>
              </a:endParaRPr>
            </a:p>
          </p:txBody>
        </p:sp>
      </p:grpSp>
      <p:grpSp>
        <p:nvGrpSpPr>
          <p:cNvPr id="42" name="Group 41">
            <a:extLst>
              <a:ext uri="{FF2B5EF4-FFF2-40B4-BE49-F238E27FC236}">
                <a16:creationId xmlns:a16="http://schemas.microsoft.com/office/drawing/2014/main" id="{B54585D5-932C-B2B5-86B9-7D0F280125D6}"/>
              </a:ext>
            </a:extLst>
          </p:cNvPr>
          <p:cNvGrpSpPr/>
          <p:nvPr/>
        </p:nvGrpSpPr>
        <p:grpSpPr>
          <a:xfrm>
            <a:off x="711328" y="3655667"/>
            <a:ext cx="1189131" cy="1186804"/>
            <a:chOff x="1287412" y="3207260"/>
            <a:chExt cx="1189131" cy="1186804"/>
          </a:xfrm>
        </p:grpSpPr>
        <p:sp>
          <p:nvSpPr>
            <p:cNvPr id="43" name="Freeform 18">
              <a:extLst>
                <a:ext uri="{FF2B5EF4-FFF2-40B4-BE49-F238E27FC236}">
                  <a16:creationId xmlns:a16="http://schemas.microsoft.com/office/drawing/2014/main" id="{D82DCF36-A968-5983-F239-28C4140B2C60}"/>
                </a:ext>
              </a:extLst>
            </p:cNvPr>
            <p:cNvSpPr>
              <a:spLocks/>
            </p:cNvSpPr>
            <p:nvPr/>
          </p:nvSpPr>
          <p:spPr bwMode="auto">
            <a:xfrm>
              <a:off x="1299047" y="3207260"/>
              <a:ext cx="1177496" cy="807492"/>
            </a:xfrm>
            <a:custGeom>
              <a:avLst/>
              <a:gdLst>
                <a:gd name="T0" fmla="*/ 657 w 747"/>
                <a:gd name="T1" fmla="*/ 358 h 513"/>
                <a:gd name="T2" fmla="*/ 591 w 747"/>
                <a:gd name="T3" fmla="*/ 194 h 513"/>
                <a:gd name="T4" fmla="*/ 628 w 747"/>
                <a:gd name="T5" fmla="*/ 159 h 513"/>
                <a:gd name="T6" fmla="*/ 702 w 747"/>
                <a:gd name="T7" fmla="*/ 315 h 513"/>
                <a:gd name="T8" fmla="*/ 740 w 747"/>
                <a:gd name="T9" fmla="*/ 307 h 513"/>
                <a:gd name="T10" fmla="*/ 370 w 747"/>
                <a:gd name="T11" fmla="*/ 0 h 513"/>
                <a:gd name="T12" fmla="*/ 0 w 747"/>
                <a:gd name="T13" fmla="*/ 304 h 513"/>
                <a:gd name="T14" fmla="*/ 38 w 747"/>
                <a:gd name="T15" fmla="*/ 312 h 513"/>
                <a:gd name="T16" fmla="*/ 350 w 747"/>
                <a:gd name="T17" fmla="*/ 40 h 513"/>
                <a:gd name="T18" fmla="*/ 350 w 747"/>
                <a:gd name="T19" fmla="*/ 90 h 513"/>
                <a:gd name="T20" fmla="*/ 172 w 747"/>
                <a:gd name="T21" fmla="*/ 168 h 513"/>
                <a:gd name="T22" fmla="*/ 199 w 747"/>
                <a:gd name="T23" fmla="*/ 196 h 513"/>
                <a:gd name="T24" fmla="*/ 350 w 747"/>
                <a:gd name="T25" fmla="*/ 129 h 513"/>
                <a:gd name="T26" fmla="*/ 350 w 747"/>
                <a:gd name="T27" fmla="*/ 181 h 513"/>
                <a:gd name="T28" fmla="*/ 307 w 747"/>
                <a:gd name="T29" fmla="*/ 190 h 513"/>
                <a:gd name="T30" fmla="*/ 320 w 747"/>
                <a:gd name="T31" fmla="*/ 227 h 513"/>
                <a:gd name="T32" fmla="*/ 370 w 747"/>
                <a:gd name="T33" fmla="*/ 219 h 513"/>
                <a:gd name="T34" fmla="*/ 470 w 747"/>
                <a:gd name="T35" fmla="*/ 255 h 513"/>
                <a:gd name="T36" fmla="*/ 425 w 747"/>
                <a:gd name="T37" fmla="*/ 297 h 513"/>
                <a:gd name="T38" fmla="*/ 398 w 747"/>
                <a:gd name="T39" fmla="*/ 284 h 513"/>
                <a:gd name="T40" fmla="*/ 386 w 747"/>
                <a:gd name="T41" fmla="*/ 321 h 513"/>
                <a:gd name="T42" fmla="*/ 426 w 747"/>
                <a:gd name="T43" fmla="*/ 363 h 513"/>
                <a:gd name="T44" fmla="*/ 463 w 747"/>
                <a:gd name="T45" fmla="*/ 350 h 513"/>
                <a:gd name="T46" fmla="*/ 452 w 747"/>
                <a:gd name="T47" fmla="*/ 325 h 513"/>
                <a:gd name="T48" fmla="*/ 497 w 747"/>
                <a:gd name="T49" fmla="*/ 283 h 513"/>
                <a:gd name="T50" fmla="*/ 528 w 747"/>
                <a:gd name="T51" fmla="*/ 377 h 513"/>
                <a:gd name="T52" fmla="*/ 482 w 747"/>
                <a:gd name="T53" fmla="*/ 488 h 513"/>
                <a:gd name="T54" fmla="*/ 511 w 747"/>
                <a:gd name="T55" fmla="*/ 513 h 513"/>
                <a:gd name="T56" fmla="*/ 567 w 747"/>
                <a:gd name="T57" fmla="*/ 377 h 513"/>
                <a:gd name="T58" fmla="*/ 389 w 747"/>
                <a:gd name="T59" fmla="*/ 181 h 513"/>
                <a:gd name="T60" fmla="*/ 389 w 747"/>
                <a:gd name="T61" fmla="*/ 40 h 513"/>
                <a:gd name="T62" fmla="*/ 601 w 747"/>
                <a:gd name="T63" fmla="*/ 131 h 513"/>
                <a:gd name="T64" fmla="*/ 565 w 747"/>
                <a:gd name="T65" fmla="*/ 165 h 513"/>
                <a:gd name="T66" fmla="*/ 455 w 747"/>
                <a:gd name="T67" fmla="*/ 102 h 513"/>
                <a:gd name="T68" fmla="*/ 443 w 747"/>
                <a:gd name="T69" fmla="*/ 139 h 513"/>
                <a:gd name="T70" fmla="*/ 618 w 747"/>
                <a:gd name="T71" fmla="*/ 360 h 513"/>
                <a:gd name="T72" fmla="*/ 618 w 747"/>
                <a:gd name="T73" fmla="*/ 397 h 513"/>
                <a:gd name="T74" fmla="*/ 747 w 747"/>
                <a:gd name="T75" fmla="*/ 397 h 513"/>
                <a:gd name="T76" fmla="*/ 747 w 747"/>
                <a:gd name="T77" fmla="*/ 358 h 513"/>
                <a:gd name="T78" fmla="*/ 657 w 747"/>
                <a:gd name="T79" fmla="*/ 358 h 5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747" h="513">
                  <a:moveTo>
                    <a:pt x="657" y="358"/>
                  </a:moveTo>
                  <a:cubicBezTo>
                    <a:pt x="653" y="296"/>
                    <a:pt x="629" y="239"/>
                    <a:pt x="591" y="194"/>
                  </a:cubicBezTo>
                  <a:cubicBezTo>
                    <a:pt x="628" y="159"/>
                    <a:pt x="628" y="159"/>
                    <a:pt x="628" y="159"/>
                  </a:cubicBezTo>
                  <a:cubicBezTo>
                    <a:pt x="665" y="203"/>
                    <a:pt x="691" y="256"/>
                    <a:pt x="702" y="315"/>
                  </a:cubicBezTo>
                  <a:cubicBezTo>
                    <a:pt x="740" y="307"/>
                    <a:pt x="740" y="307"/>
                    <a:pt x="740" y="307"/>
                  </a:cubicBezTo>
                  <a:cubicBezTo>
                    <a:pt x="707" y="133"/>
                    <a:pt x="554" y="0"/>
                    <a:pt x="370" y="0"/>
                  </a:cubicBezTo>
                  <a:cubicBezTo>
                    <a:pt x="187" y="0"/>
                    <a:pt x="34" y="131"/>
                    <a:pt x="0" y="304"/>
                  </a:cubicBezTo>
                  <a:cubicBezTo>
                    <a:pt x="38" y="312"/>
                    <a:pt x="38" y="312"/>
                    <a:pt x="38" y="312"/>
                  </a:cubicBezTo>
                  <a:cubicBezTo>
                    <a:pt x="67" y="163"/>
                    <a:pt x="195" y="49"/>
                    <a:pt x="350" y="40"/>
                  </a:cubicBezTo>
                  <a:cubicBezTo>
                    <a:pt x="350" y="90"/>
                    <a:pt x="350" y="90"/>
                    <a:pt x="350" y="90"/>
                  </a:cubicBezTo>
                  <a:cubicBezTo>
                    <a:pt x="281" y="94"/>
                    <a:pt x="219" y="123"/>
                    <a:pt x="172" y="168"/>
                  </a:cubicBezTo>
                  <a:cubicBezTo>
                    <a:pt x="199" y="196"/>
                    <a:pt x="199" y="196"/>
                    <a:pt x="199" y="196"/>
                  </a:cubicBezTo>
                  <a:cubicBezTo>
                    <a:pt x="239" y="158"/>
                    <a:pt x="292" y="133"/>
                    <a:pt x="350" y="129"/>
                  </a:cubicBezTo>
                  <a:cubicBezTo>
                    <a:pt x="350" y="181"/>
                    <a:pt x="350" y="181"/>
                    <a:pt x="350" y="181"/>
                  </a:cubicBezTo>
                  <a:cubicBezTo>
                    <a:pt x="335" y="183"/>
                    <a:pt x="321" y="186"/>
                    <a:pt x="307" y="190"/>
                  </a:cubicBezTo>
                  <a:cubicBezTo>
                    <a:pt x="320" y="227"/>
                    <a:pt x="320" y="227"/>
                    <a:pt x="320" y="227"/>
                  </a:cubicBezTo>
                  <a:cubicBezTo>
                    <a:pt x="336" y="222"/>
                    <a:pt x="352" y="219"/>
                    <a:pt x="370" y="219"/>
                  </a:cubicBezTo>
                  <a:cubicBezTo>
                    <a:pt x="408" y="219"/>
                    <a:pt x="442" y="233"/>
                    <a:pt x="470" y="255"/>
                  </a:cubicBezTo>
                  <a:cubicBezTo>
                    <a:pt x="425" y="297"/>
                    <a:pt x="425" y="297"/>
                    <a:pt x="425" y="297"/>
                  </a:cubicBezTo>
                  <a:cubicBezTo>
                    <a:pt x="417" y="291"/>
                    <a:pt x="408" y="287"/>
                    <a:pt x="398" y="284"/>
                  </a:cubicBezTo>
                  <a:cubicBezTo>
                    <a:pt x="386" y="321"/>
                    <a:pt x="386" y="321"/>
                    <a:pt x="386" y="321"/>
                  </a:cubicBezTo>
                  <a:cubicBezTo>
                    <a:pt x="406" y="327"/>
                    <a:pt x="421" y="343"/>
                    <a:pt x="426" y="363"/>
                  </a:cubicBezTo>
                  <a:cubicBezTo>
                    <a:pt x="463" y="350"/>
                    <a:pt x="463" y="350"/>
                    <a:pt x="463" y="350"/>
                  </a:cubicBezTo>
                  <a:cubicBezTo>
                    <a:pt x="461" y="341"/>
                    <a:pt x="457" y="333"/>
                    <a:pt x="452" y="325"/>
                  </a:cubicBezTo>
                  <a:cubicBezTo>
                    <a:pt x="497" y="283"/>
                    <a:pt x="497" y="283"/>
                    <a:pt x="497" y="283"/>
                  </a:cubicBezTo>
                  <a:cubicBezTo>
                    <a:pt x="516" y="309"/>
                    <a:pt x="528" y="342"/>
                    <a:pt x="528" y="377"/>
                  </a:cubicBezTo>
                  <a:cubicBezTo>
                    <a:pt x="528" y="420"/>
                    <a:pt x="510" y="459"/>
                    <a:pt x="482" y="488"/>
                  </a:cubicBezTo>
                  <a:cubicBezTo>
                    <a:pt x="511" y="513"/>
                    <a:pt x="511" y="513"/>
                    <a:pt x="511" y="513"/>
                  </a:cubicBezTo>
                  <a:cubicBezTo>
                    <a:pt x="546" y="478"/>
                    <a:pt x="567" y="430"/>
                    <a:pt x="567" y="377"/>
                  </a:cubicBezTo>
                  <a:cubicBezTo>
                    <a:pt x="567" y="275"/>
                    <a:pt x="489" y="191"/>
                    <a:pt x="389" y="181"/>
                  </a:cubicBezTo>
                  <a:cubicBezTo>
                    <a:pt x="389" y="40"/>
                    <a:pt x="389" y="40"/>
                    <a:pt x="389" y="40"/>
                  </a:cubicBezTo>
                  <a:cubicBezTo>
                    <a:pt x="471" y="44"/>
                    <a:pt x="545" y="78"/>
                    <a:pt x="601" y="131"/>
                  </a:cubicBezTo>
                  <a:cubicBezTo>
                    <a:pt x="565" y="165"/>
                    <a:pt x="565" y="165"/>
                    <a:pt x="565" y="165"/>
                  </a:cubicBezTo>
                  <a:cubicBezTo>
                    <a:pt x="534" y="137"/>
                    <a:pt x="496" y="115"/>
                    <a:pt x="455" y="102"/>
                  </a:cubicBezTo>
                  <a:cubicBezTo>
                    <a:pt x="443" y="139"/>
                    <a:pt x="443" y="139"/>
                    <a:pt x="443" y="139"/>
                  </a:cubicBezTo>
                  <a:cubicBezTo>
                    <a:pt x="540" y="169"/>
                    <a:pt x="611" y="256"/>
                    <a:pt x="618" y="360"/>
                  </a:cubicBezTo>
                  <a:cubicBezTo>
                    <a:pt x="618" y="397"/>
                    <a:pt x="618" y="397"/>
                    <a:pt x="618" y="397"/>
                  </a:cubicBezTo>
                  <a:cubicBezTo>
                    <a:pt x="747" y="397"/>
                    <a:pt x="747" y="397"/>
                    <a:pt x="747" y="397"/>
                  </a:cubicBezTo>
                  <a:cubicBezTo>
                    <a:pt x="747" y="358"/>
                    <a:pt x="747" y="358"/>
                    <a:pt x="747" y="358"/>
                  </a:cubicBezTo>
                  <a:lnTo>
                    <a:pt x="657" y="358"/>
                  </a:lnTo>
                  <a:close/>
                </a:path>
              </a:pathLst>
            </a:custGeom>
            <a:solidFill>
              <a:schemeClr val="accent5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218987"/>
              <a:endParaRPr lang="en-IN" sz="24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44" name="Freeform 19">
              <a:extLst>
                <a:ext uri="{FF2B5EF4-FFF2-40B4-BE49-F238E27FC236}">
                  <a16:creationId xmlns:a16="http://schemas.microsoft.com/office/drawing/2014/main" id="{3D57EDBC-6E9E-A40C-2F01-6B0D3979A81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287412" y="3572609"/>
              <a:ext cx="1171678" cy="821455"/>
            </a:xfrm>
            <a:custGeom>
              <a:avLst/>
              <a:gdLst>
                <a:gd name="T0" fmla="*/ 396 w 743"/>
                <a:gd name="T1" fmla="*/ 482 h 522"/>
                <a:gd name="T2" fmla="*/ 396 w 743"/>
                <a:gd name="T3" fmla="*/ 432 h 522"/>
                <a:gd name="T4" fmla="*/ 639 w 743"/>
                <a:gd name="T5" fmla="*/ 264 h 522"/>
                <a:gd name="T6" fmla="*/ 603 w 743"/>
                <a:gd name="T7" fmla="*/ 248 h 522"/>
                <a:gd name="T8" fmla="*/ 377 w 743"/>
                <a:gd name="T9" fmla="*/ 394 h 522"/>
                <a:gd name="T10" fmla="*/ 329 w 743"/>
                <a:gd name="T11" fmla="*/ 390 h 522"/>
                <a:gd name="T12" fmla="*/ 344 w 743"/>
                <a:gd name="T13" fmla="*/ 339 h 522"/>
                <a:gd name="T14" fmla="*/ 377 w 743"/>
                <a:gd name="T15" fmla="*/ 342 h 522"/>
                <a:gd name="T16" fmla="*/ 377 w 743"/>
                <a:gd name="T17" fmla="*/ 303 h 522"/>
                <a:gd name="T18" fmla="*/ 275 w 743"/>
                <a:gd name="T19" fmla="*/ 266 h 522"/>
                <a:gd name="T20" fmla="*/ 320 w 743"/>
                <a:gd name="T21" fmla="*/ 224 h 522"/>
                <a:gd name="T22" fmla="*/ 377 w 743"/>
                <a:gd name="T23" fmla="*/ 243 h 522"/>
                <a:gd name="T24" fmla="*/ 432 w 743"/>
                <a:gd name="T25" fmla="*/ 225 h 522"/>
                <a:gd name="T26" fmla="*/ 406 w 743"/>
                <a:gd name="T27" fmla="*/ 196 h 522"/>
                <a:gd name="T28" fmla="*/ 377 w 743"/>
                <a:gd name="T29" fmla="*/ 204 h 522"/>
                <a:gd name="T30" fmla="*/ 318 w 743"/>
                <a:gd name="T31" fmla="*/ 145 h 522"/>
                <a:gd name="T32" fmla="*/ 338 w 743"/>
                <a:gd name="T33" fmla="*/ 101 h 522"/>
                <a:gd name="T34" fmla="*/ 311 w 743"/>
                <a:gd name="T35" fmla="*/ 73 h 522"/>
                <a:gd name="T36" fmla="*/ 279 w 743"/>
                <a:gd name="T37" fmla="*/ 145 h 522"/>
                <a:gd name="T38" fmla="*/ 293 w 743"/>
                <a:gd name="T39" fmla="*/ 196 h 522"/>
                <a:gd name="T40" fmla="*/ 249 w 743"/>
                <a:gd name="T41" fmla="*/ 238 h 522"/>
                <a:gd name="T42" fmla="*/ 219 w 743"/>
                <a:gd name="T43" fmla="*/ 145 h 522"/>
                <a:gd name="T44" fmla="*/ 270 w 743"/>
                <a:gd name="T45" fmla="*/ 28 h 522"/>
                <a:gd name="T46" fmla="*/ 243 w 743"/>
                <a:gd name="T47" fmla="*/ 0 h 522"/>
                <a:gd name="T48" fmla="*/ 181 w 743"/>
                <a:gd name="T49" fmla="*/ 126 h 522"/>
                <a:gd name="T50" fmla="*/ 128 w 743"/>
                <a:gd name="T51" fmla="*/ 126 h 522"/>
                <a:gd name="T52" fmla="*/ 157 w 743"/>
                <a:gd name="T53" fmla="*/ 27 h 522"/>
                <a:gd name="T54" fmla="*/ 123 w 743"/>
                <a:gd name="T55" fmla="*/ 9 h 522"/>
                <a:gd name="T56" fmla="*/ 88 w 743"/>
                <a:gd name="T57" fmla="*/ 145 h 522"/>
                <a:gd name="T58" fmla="*/ 154 w 743"/>
                <a:gd name="T59" fmla="*/ 327 h 522"/>
                <a:gd name="T60" fmla="*/ 117 w 743"/>
                <a:gd name="T61" fmla="*/ 362 h 522"/>
                <a:gd name="T62" fmla="*/ 39 w 743"/>
                <a:gd name="T63" fmla="*/ 145 h 522"/>
                <a:gd name="T64" fmla="*/ 39 w 743"/>
                <a:gd name="T65" fmla="*/ 141 h 522"/>
                <a:gd name="T66" fmla="*/ 0 w 743"/>
                <a:gd name="T67" fmla="*/ 141 h 522"/>
                <a:gd name="T68" fmla="*/ 0 w 743"/>
                <a:gd name="T69" fmla="*/ 145 h 522"/>
                <a:gd name="T70" fmla="*/ 377 w 743"/>
                <a:gd name="T71" fmla="*/ 522 h 522"/>
                <a:gd name="T72" fmla="*/ 743 w 743"/>
                <a:gd name="T73" fmla="*/ 234 h 522"/>
                <a:gd name="T74" fmla="*/ 705 w 743"/>
                <a:gd name="T75" fmla="*/ 225 h 522"/>
                <a:gd name="T76" fmla="*/ 396 w 743"/>
                <a:gd name="T77" fmla="*/ 482 h 522"/>
                <a:gd name="T78" fmla="*/ 357 w 743"/>
                <a:gd name="T79" fmla="*/ 432 h 522"/>
                <a:gd name="T80" fmla="*/ 357 w 743"/>
                <a:gd name="T81" fmla="*/ 482 h 522"/>
                <a:gd name="T82" fmla="*/ 144 w 743"/>
                <a:gd name="T83" fmla="*/ 390 h 522"/>
                <a:gd name="T84" fmla="*/ 180 w 743"/>
                <a:gd name="T85" fmla="*/ 356 h 522"/>
                <a:gd name="T86" fmla="*/ 357 w 743"/>
                <a:gd name="T87" fmla="*/ 432 h 522"/>
                <a:gd name="T88" fmla="*/ 306 w 743"/>
                <a:gd name="T89" fmla="*/ 329 h 522"/>
                <a:gd name="T90" fmla="*/ 292 w 743"/>
                <a:gd name="T91" fmla="*/ 379 h 522"/>
                <a:gd name="T92" fmla="*/ 128 w 743"/>
                <a:gd name="T93" fmla="*/ 165 h 522"/>
                <a:gd name="T94" fmla="*/ 181 w 743"/>
                <a:gd name="T95" fmla="*/ 165 h 522"/>
                <a:gd name="T96" fmla="*/ 306 w 743"/>
                <a:gd name="T97" fmla="*/ 329 h 5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743" h="522">
                  <a:moveTo>
                    <a:pt x="396" y="482"/>
                  </a:moveTo>
                  <a:cubicBezTo>
                    <a:pt x="396" y="432"/>
                    <a:pt x="396" y="432"/>
                    <a:pt x="396" y="432"/>
                  </a:cubicBezTo>
                  <a:cubicBezTo>
                    <a:pt x="504" y="425"/>
                    <a:pt x="596" y="358"/>
                    <a:pt x="639" y="264"/>
                  </a:cubicBezTo>
                  <a:cubicBezTo>
                    <a:pt x="603" y="248"/>
                    <a:pt x="603" y="248"/>
                    <a:pt x="603" y="248"/>
                  </a:cubicBezTo>
                  <a:cubicBezTo>
                    <a:pt x="564" y="334"/>
                    <a:pt x="477" y="394"/>
                    <a:pt x="377" y="394"/>
                  </a:cubicBezTo>
                  <a:cubicBezTo>
                    <a:pt x="360" y="394"/>
                    <a:pt x="345" y="392"/>
                    <a:pt x="329" y="390"/>
                  </a:cubicBezTo>
                  <a:cubicBezTo>
                    <a:pt x="344" y="339"/>
                    <a:pt x="344" y="339"/>
                    <a:pt x="344" y="339"/>
                  </a:cubicBezTo>
                  <a:cubicBezTo>
                    <a:pt x="354" y="341"/>
                    <a:pt x="365" y="342"/>
                    <a:pt x="377" y="342"/>
                  </a:cubicBezTo>
                  <a:cubicBezTo>
                    <a:pt x="377" y="303"/>
                    <a:pt x="377" y="303"/>
                    <a:pt x="377" y="303"/>
                  </a:cubicBezTo>
                  <a:cubicBezTo>
                    <a:pt x="338" y="303"/>
                    <a:pt x="303" y="289"/>
                    <a:pt x="275" y="266"/>
                  </a:cubicBezTo>
                  <a:cubicBezTo>
                    <a:pt x="320" y="224"/>
                    <a:pt x="320" y="224"/>
                    <a:pt x="320" y="224"/>
                  </a:cubicBezTo>
                  <a:cubicBezTo>
                    <a:pt x="336" y="236"/>
                    <a:pt x="355" y="243"/>
                    <a:pt x="377" y="243"/>
                  </a:cubicBezTo>
                  <a:cubicBezTo>
                    <a:pt x="397" y="243"/>
                    <a:pt x="416" y="236"/>
                    <a:pt x="432" y="225"/>
                  </a:cubicBezTo>
                  <a:cubicBezTo>
                    <a:pt x="406" y="196"/>
                    <a:pt x="406" y="196"/>
                    <a:pt x="406" y="196"/>
                  </a:cubicBezTo>
                  <a:cubicBezTo>
                    <a:pt x="397" y="201"/>
                    <a:pt x="387" y="204"/>
                    <a:pt x="377" y="204"/>
                  </a:cubicBezTo>
                  <a:cubicBezTo>
                    <a:pt x="344" y="204"/>
                    <a:pt x="318" y="177"/>
                    <a:pt x="318" y="145"/>
                  </a:cubicBezTo>
                  <a:cubicBezTo>
                    <a:pt x="318" y="127"/>
                    <a:pt x="326" y="112"/>
                    <a:pt x="338" y="101"/>
                  </a:cubicBezTo>
                  <a:cubicBezTo>
                    <a:pt x="311" y="73"/>
                    <a:pt x="311" y="73"/>
                    <a:pt x="311" y="73"/>
                  </a:cubicBezTo>
                  <a:cubicBezTo>
                    <a:pt x="291" y="91"/>
                    <a:pt x="279" y="116"/>
                    <a:pt x="279" y="145"/>
                  </a:cubicBezTo>
                  <a:cubicBezTo>
                    <a:pt x="279" y="164"/>
                    <a:pt x="284" y="181"/>
                    <a:pt x="293" y="196"/>
                  </a:cubicBezTo>
                  <a:cubicBezTo>
                    <a:pt x="249" y="238"/>
                    <a:pt x="249" y="238"/>
                    <a:pt x="249" y="238"/>
                  </a:cubicBezTo>
                  <a:cubicBezTo>
                    <a:pt x="230" y="212"/>
                    <a:pt x="219" y="180"/>
                    <a:pt x="219" y="145"/>
                  </a:cubicBezTo>
                  <a:cubicBezTo>
                    <a:pt x="219" y="99"/>
                    <a:pt x="239" y="57"/>
                    <a:pt x="270" y="28"/>
                  </a:cubicBezTo>
                  <a:cubicBezTo>
                    <a:pt x="243" y="0"/>
                    <a:pt x="243" y="0"/>
                    <a:pt x="243" y="0"/>
                  </a:cubicBezTo>
                  <a:cubicBezTo>
                    <a:pt x="209" y="32"/>
                    <a:pt x="185" y="76"/>
                    <a:pt x="181" y="126"/>
                  </a:cubicBezTo>
                  <a:cubicBezTo>
                    <a:pt x="128" y="126"/>
                    <a:pt x="128" y="126"/>
                    <a:pt x="128" y="126"/>
                  </a:cubicBezTo>
                  <a:cubicBezTo>
                    <a:pt x="131" y="90"/>
                    <a:pt x="141" y="57"/>
                    <a:pt x="157" y="27"/>
                  </a:cubicBezTo>
                  <a:cubicBezTo>
                    <a:pt x="123" y="9"/>
                    <a:pt x="123" y="9"/>
                    <a:pt x="123" y="9"/>
                  </a:cubicBezTo>
                  <a:cubicBezTo>
                    <a:pt x="101" y="50"/>
                    <a:pt x="88" y="96"/>
                    <a:pt x="88" y="145"/>
                  </a:cubicBezTo>
                  <a:cubicBezTo>
                    <a:pt x="88" y="214"/>
                    <a:pt x="113" y="278"/>
                    <a:pt x="154" y="327"/>
                  </a:cubicBezTo>
                  <a:cubicBezTo>
                    <a:pt x="117" y="362"/>
                    <a:pt x="117" y="362"/>
                    <a:pt x="117" y="362"/>
                  </a:cubicBezTo>
                  <a:cubicBezTo>
                    <a:pt x="68" y="303"/>
                    <a:pt x="39" y="227"/>
                    <a:pt x="39" y="145"/>
                  </a:cubicBezTo>
                  <a:cubicBezTo>
                    <a:pt x="39" y="144"/>
                    <a:pt x="39" y="143"/>
                    <a:pt x="39" y="141"/>
                  </a:cubicBezTo>
                  <a:cubicBezTo>
                    <a:pt x="0" y="141"/>
                    <a:pt x="0" y="141"/>
                    <a:pt x="0" y="141"/>
                  </a:cubicBezTo>
                  <a:cubicBezTo>
                    <a:pt x="0" y="143"/>
                    <a:pt x="0" y="144"/>
                    <a:pt x="0" y="145"/>
                  </a:cubicBezTo>
                  <a:cubicBezTo>
                    <a:pt x="0" y="353"/>
                    <a:pt x="169" y="522"/>
                    <a:pt x="377" y="522"/>
                  </a:cubicBezTo>
                  <a:cubicBezTo>
                    <a:pt x="554" y="522"/>
                    <a:pt x="703" y="399"/>
                    <a:pt x="743" y="234"/>
                  </a:cubicBezTo>
                  <a:cubicBezTo>
                    <a:pt x="705" y="225"/>
                    <a:pt x="705" y="225"/>
                    <a:pt x="705" y="225"/>
                  </a:cubicBezTo>
                  <a:cubicBezTo>
                    <a:pt x="670" y="367"/>
                    <a:pt x="546" y="474"/>
                    <a:pt x="396" y="482"/>
                  </a:cubicBezTo>
                  <a:close/>
                  <a:moveTo>
                    <a:pt x="357" y="432"/>
                  </a:moveTo>
                  <a:cubicBezTo>
                    <a:pt x="357" y="482"/>
                    <a:pt x="357" y="482"/>
                    <a:pt x="357" y="482"/>
                  </a:cubicBezTo>
                  <a:cubicBezTo>
                    <a:pt x="275" y="478"/>
                    <a:pt x="200" y="443"/>
                    <a:pt x="144" y="390"/>
                  </a:cubicBezTo>
                  <a:cubicBezTo>
                    <a:pt x="180" y="356"/>
                    <a:pt x="180" y="356"/>
                    <a:pt x="180" y="356"/>
                  </a:cubicBezTo>
                  <a:cubicBezTo>
                    <a:pt x="227" y="400"/>
                    <a:pt x="289" y="428"/>
                    <a:pt x="357" y="432"/>
                  </a:cubicBezTo>
                  <a:close/>
                  <a:moveTo>
                    <a:pt x="306" y="329"/>
                  </a:moveTo>
                  <a:cubicBezTo>
                    <a:pt x="292" y="379"/>
                    <a:pt x="292" y="379"/>
                    <a:pt x="292" y="379"/>
                  </a:cubicBezTo>
                  <a:cubicBezTo>
                    <a:pt x="202" y="346"/>
                    <a:pt x="136" y="264"/>
                    <a:pt x="128" y="165"/>
                  </a:cubicBezTo>
                  <a:cubicBezTo>
                    <a:pt x="181" y="165"/>
                    <a:pt x="181" y="165"/>
                    <a:pt x="181" y="165"/>
                  </a:cubicBezTo>
                  <a:cubicBezTo>
                    <a:pt x="188" y="240"/>
                    <a:pt x="238" y="303"/>
                    <a:pt x="306" y="329"/>
                  </a:cubicBezTo>
                  <a:close/>
                </a:path>
              </a:pathLst>
            </a:custGeom>
            <a:solidFill>
              <a:schemeClr val="accent5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218987"/>
              <a:endParaRPr lang="en-IN" sz="2400">
                <a:solidFill>
                  <a:prstClr val="black"/>
                </a:solidFill>
                <a:latin typeface="Calibri"/>
              </a:endParaRPr>
            </a:p>
          </p:txBody>
        </p:sp>
      </p:grpSp>
      <p:grpSp>
        <p:nvGrpSpPr>
          <p:cNvPr id="45" name="Group 44">
            <a:extLst>
              <a:ext uri="{FF2B5EF4-FFF2-40B4-BE49-F238E27FC236}">
                <a16:creationId xmlns:a16="http://schemas.microsoft.com/office/drawing/2014/main" id="{CD8916A3-B8FE-2D74-BFC9-570940431975}"/>
              </a:ext>
            </a:extLst>
          </p:cNvPr>
          <p:cNvGrpSpPr/>
          <p:nvPr/>
        </p:nvGrpSpPr>
        <p:grpSpPr>
          <a:xfrm>
            <a:off x="333179" y="3284501"/>
            <a:ext cx="1948918" cy="2614459"/>
            <a:chOff x="909264" y="2601340"/>
            <a:chExt cx="1948918" cy="2614459"/>
          </a:xfrm>
        </p:grpSpPr>
        <p:sp>
          <p:nvSpPr>
            <p:cNvPr id="46" name="Freeform 23">
              <a:extLst>
                <a:ext uri="{FF2B5EF4-FFF2-40B4-BE49-F238E27FC236}">
                  <a16:creationId xmlns:a16="http://schemas.microsoft.com/office/drawing/2014/main" id="{D68DB150-35E4-8187-588A-224FB1F9AD7C}"/>
                </a:ext>
              </a:extLst>
            </p:cNvPr>
            <p:cNvSpPr>
              <a:spLocks/>
            </p:cNvSpPr>
            <p:nvPr/>
          </p:nvSpPr>
          <p:spPr bwMode="auto">
            <a:xfrm>
              <a:off x="909264" y="2601340"/>
              <a:ext cx="1948918" cy="2356155"/>
            </a:xfrm>
            <a:custGeom>
              <a:avLst/>
              <a:gdLst>
                <a:gd name="T0" fmla="*/ 80 w 1236"/>
                <a:gd name="T1" fmla="*/ 610 h 1497"/>
                <a:gd name="T2" fmla="*/ 403 w 1236"/>
                <a:gd name="T3" fmla="*/ 126 h 1497"/>
                <a:gd name="T4" fmla="*/ 929 w 1236"/>
                <a:gd name="T5" fmla="*/ 207 h 1497"/>
                <a:gd name="T6" fmla="*/ 1121 w 1236"/>
                <a:gd name="T7" fmla="*/ 680 h 1497"/>
                <a:gd name="T8" fmla="*/ 834 w 1236"/>
                <a:gd name="T9" fmla="*/ 1080 h 1497"/>
                <a:gd name="T10" fmla="*/ 678 w 1236"/>
                <a:gd name="T11" fmla="*/ 1128 h 1497"/>
                <a:gd name="T12" fmla="*/ 525 w 1236"/>
                <a:gd name="T13" fmla="*/ 1208 h 1497"/>
                <a:gd name="T14" fmla="*/ 476 w 1236"/>
                <a:gd name="T15" fmla="*/ 1353 h 1497"/>
                <a:gd name="T16" fmla="*/ 476 w 1236"/>
                <a:gd name="T17" fmla="*/ 1446 h 1497"/>
                <a:gd name="T18" fmla="*/ 556 w 1236"/>
                <a:gd name="T19" fmla="*/ 1446 h 1497"/>
                <a:gd name="T20" fmla="*/ 556 w 1236"/>
                <a:gd name="T21" fmla="*/ 1374 h 1497"/>
                <a:gd name="T22" fmla="*/ 566 w 1236"/>
                <a:gd name="T23" fmla="*/ 1293 h 1497"/>
                <a:gd name="T24" fmla="*/ 650 w 1236"/>
                <a:gd name="T25" fmla="*/ 1215 h 1497"/>
                <a:gd name="T26" fmla="*/ 716 w 1236"/>
                <a:gd name="T27" fmla="*/ 1202 h 1497"/>
                <a:gd name="T28" fmla="*/ 785 w 1236"/>
                <a:gd name="T29" fmla="*/ 1185 h 1497"/>
                <a:gd name="T30" fmla="*/ 1169 w 1236"/>
                <a:gd name="T31" fmla="*/ 817 h 1497"/>
                <a:gd name="T32" fmla="*/ 1102 w 1236"/>
                <a:gd name="T33" fmla="*/ 279 h 1497"/>
                <a:gd name="T34" fmla="*/ 628 w 1236"/>
                <a:gd name="T35" fmla="*/ 8 h 1497"/>
                <a:gd name="T36" fmla="*/ 189 w 1236"/>
                <a:gd name="T37" fmla="*/ 172 h 1497"/>
                <a:gd name="T38" fmla="*/ 0 w 1236"/>
                <a:gd name="T39" fmla="*/ 610 h 1497"/>
                <a:gd name="T40" fmla="*/ 80 w 1236"/>
                <a:gd name="T41" fmla="*/ 610 h 14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1236" h="1497">
                  <a:moveTo>
                    <a:pt x="80" y="610"/>
                  </a:moveTo>
                  <a:cubicBezTo>
                    <a:pt x="81" y="401"/>
                    <a:pt x="208" y="206"/>
                    <a:pt x="403" y="126"/>
                  </a:cubicBezTo>
                  <a:cubicBezTo>
                    <a:pt x="580" y="54"/>
                    <a:pt x="782" y="86"/>
                    <a:pt x="929" y="207"/>
                  </a:cubicBezTo>
                  <a:cubicBezTo>
                    <a:pt x="1070" y="323"/>
                    <a:pt x="1143" y="499"/>
                    <a:pt x="1121" y="680"/>
                  </a:cubicBezTo>
                  <a:cubicBezTo>
                    <a:pt x="1101" y="852"/>
                    <a:pt x="987" y="1003"/>
                    <a:pt x="834" y="1080"/>
                  </a:cubicBezTo>
                  <a:cubicBezTo>
                    <a:pt x="785" y="1104"/>
                    <a:pt x="732" y="1120"/>
                    <a:pt x="678" y="1128"/>
                  </a:cubicBezTo>
                  <a:cubicBezTo>
                    <a:pt x="618" y="1138"/>
                    <a:pt x="565" y="1159"/>
                    <a:pt x="525" y="1208"/>
                  </a:cubicBezTo>
                  <a:cubicBezTo>
                    <a:pt x="492" y="1250"/>
                    <a:pt x="476" y="1300"/>
                    <a:pt x="476" y="1353"/>
                  </a:cubicBezTo>
                  <a:cubicBezTo>
                    <a:pt x="476" y="1384"/>
                    <a:pt x="476" y="1415"/>
                    <a:pt x="476" y="1446"/>
                  </a:cubicBezTo>
                  <a:cubicBezTo>
                    <a:pt x="476" y="1497"/>
                    <a:pt x="556" y="1497"/>
                    <a:pt x="556" y="1446"/>
                  </a:cubicBezTo>
                  <a:cubicBezTo>
                    <a:pt x="556" y="1422"/>
                    <a:pt x="556" y="1398"/>
                    <a:pt x="556" y="1374"/>
                  </a:cubicBezTo>
                  <a:cubicBezTo>
                    <a:pt x="556" y="1346"/>
                    <a:pt x="555" y="1319"/>
                    <a:pt x="566" y="1293"/>
                  </a:cubicBezTo>
                  <a:cubicBezTo>
                    <a:pt x="582" y="1256"/>
                    <a:pt x="612" y="1227"/>
                    <a:pt x="650" y="1215"/>
                  </a:cubicBezTo>
                  <a:cubicBezTo>
                    <a:pt x="671" y="1207"/>
                    <a:pt x="694" y="1206"/>
                    <a:pt x="716" y="1202"/>
                  </a:cubicBezTo>
                  <a:cubicBezTo>
                    <a:pt x="739" y="1198"/>
                    <a:pt x="762" y="1192"/>
                    <a:pt x="785" y="1185"/>
                  </a:cubicBezTo>
                  <a:cubicBezTo>
                    <a:pt x="963" y="1130"/>
                    <a:pt x="1104" y="991"/>
                    <a:pt x="1169" y="817"/>
                  </a:cubicBezTo>
                  <a:cubicBezTo>
                    <a:pt x="1236" y="639"/>
                    <a:pt x="1208" y="435"/>
                    <a:pt x="1102" y="279"/>
                  </a:cubicBezTo>
                  <a:cubicBezTo>
                    <a:pt x="995" y="121"/>
                    <a:pt x="818" y="18"/>
                    <a:pt x="628" y="8"/>
                  </a:cubicBezTo>
                  <a:cubicBezTo>
                    <a:pt x="466" y="0"/>
                    <a:pt x="306" y="63"/>
                    <a:pt x="189" y="172"/>
                  </a:cubicBezTo>
                  <a:cubicBezTo>
                    <a:pt x="68" y="285"/>
                    <a:pt x="1" y="446"/>
                    <a:pt x="0" y="610"/>
                  </a:cubicBezTo>
                  <a:cubicBezTo>
                    <a:pt x="0" y="662"/>
                    <a:pt x="80" y="662"/>
                    <a:pt x="80" y="610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218987"/>
              <a:endParaRPr lang="en-IN" sz="24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47" name="Oval 24">
              <a:extLst>
                <a:ext uri="{FF2B5EF4-FFF2-40B4-BE49-F238E27FC236}">
                  <a16:creationId xmlns:a16="http://schemas.microsoft.com/office/drawing/2014/main" id="{B24A0700-7F0D-D54F-73C6-F7494B18F22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36472" y="5043596"/>
              <a:ext cx="172203" cy="172203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218987"/>
              <a:endParaRPr lang="en-IN" sz="2400">
                <a:solidFill>
                  <a:prstClr val="black"/>
                </a:solidFill>
                <a:latin typeface="Calibri"/>
              </a:endParaRPr>
            </a:p>
          </p:txBody>
        </p:sp>
      </p:grpSp>
      <p:sp>
        <p:nvSpPr>
          <p:cNvPr id="48" name="Left Brace 47">
            <a:extLst>
              <a:ext uri="{FF2B5EF4-FFF2-40B4-BE49-F238E27FC236}">
                <a16:creationId xmlns:a16="http://schemas.microsoft.com/office/drawing/2014/main" id="{F5DCDB54-220A-0E32-F473-3ABA4992704B}"/>
              </a:ext>
            </a:extLst>
          </p:cNvPr>
          <p:cNvSpPr/>
          <p:nvPr/>
        </p:nvSpPr>
        <p:spPr>
          <a:xfrm rot="16200000">
            <a:off x="5556556" y="1978507"/>
            <a:ext cx="510884" cy="5613530"/>
          </a:xfrm>
          <a:prstGeom prst="leftBrace">
            <a:avLst>
              <a:gd name="adj1" fmla="val 41499"/>
              <a:gd name="adj2" fmla="val 50000"/>
            </a:avLst>
          </a:prstGeom>
          <a:ln w="76200" cap="rnd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 defTabSz="1218987"/>
            <a:endParaRPr lang="en-IN" sz="24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5CFF62FF-711D-677C-6353-B93447C16D7B}"/>
              </a:ext>
            </a:extLst>
          </p:cNvPr>
          <p:cNvSpPr txBox="1"/>
          <p:nvPr/>
        </p:nvSpPr>
        <p:spPr>
          <a:xfrm>
            <a:off x="358363" y="1336445"/>
            <a:ext cx="167065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1218987"/>
            <a:r>
              <a:rPr lang="en-IN" sz="2400" b="1" dirty="0">
                <a:solidFill>
                  <a:srgbClr val="FD983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PROBLEM</a:t>
            </a: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317ED01C-BB30-B7F8-DA8E-97E4E8B00896}"/>
              </a:ext>
            </a:extLst>
          </p:cNvPr>
          <p:cNvSpPr txBox="1"/>
          <p:nvPr/>
        </p:nvSpPr>
        <p:spPr>
          <a:xfrm>
            <a:off x="9423543" y="1267311"/>
            <a:ext cx="177824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1218987"/>
            <a:r>
              <a:rPr lang="en-IN" sz="2400" b="1" dirty="0">
                <a:solidFill>
                  <a:srgbClr val="FD983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SOLUTION</a:t>
            </a: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FEB06CC1-E9E4-E2A6-0277-4A19E320B9BE}"/>
              </a:ext>
            </a:extLst>
          </p:cNvPr>
          <p:cNvSpPr txBox="1"/>
          <p:nvPr/>
        </p:nvSpPr>
        <p:spPr>
          <a:xfrm>
            <a:off x="2954419" y="5168558"/>
            <a:ext cx="586446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218987"/>
            <a:r>
              <a:rPr lang="en-IN" sz="2000" b="1" dirty="0">
                <a:solidFill>
                  <a:prstClr val="black">
                    <a:lumMod val="75000"/>
                    <a:lumOff val="25000"/>
                  </a:prst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The Complexity of Measuring Construction Productivity</a:t>
            </a:r>
          </a:p>
        </p:txBody>
      </p:sp>
      <p:sp>
        <p:nvSpPr>
          <p:cNvPr id="52" name="Oval 51">
            <a:extLst>
              <a:ext uri="{FF2B5EF4-FFF2-40B4-BE49-F238E27FC236}">
                <a16:creationId xmlns:a16="http://schemas.microsoft.com/office/drawing/2014/main" id="{E9A33E64-559A-D873-E219-D2FFD645C701}"/>
              </a:ext>
            </a:extLst>
          </p:cNvPr>
          <p:cNvSpPr/>
          <p:nvPr/>
        </p:nvSpPr>
        <p:spPr>
          <a:xfrm>
            <a:off x="7195898" y="3071095"/>
            <a:ext cx="1104900" cy="1104900"/>
          </a:xfrm>
          <a:prstGeom prst="ellipse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8987"/>
            <a:endParaRPr lang="en-IN" sz="240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53" name="Oval 52">
            <a:extLst>
              <a:ext uri="{FF2B5EF4-FFF2-40B4-BE49-F238E27FC236}">
                <a16:creationId xmlns:a16="http://schemas.microsoft.com/office/drawing/2014/main" id="{372E48B6-5C1C-5FC6-95FF-AA4BA9DF4B75}"/>
              </a:ext>
            </a:extLst>
          </p:cNvPr>
          <p:cNvSpPr/>
          <p:nvPr/>
        </p:nvSpPr>
        <p:spPr>
          <a:xfrm>
            <a:off x="5209178" y="3137397"/>
            <a:ext cx="1104900" cy="1104900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8987"/>
            <a:endParaRPr lang="en-IN" sz="240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54" name="Oval 53">
            <a:extLst>
              <a:ext uri="{FF2B5EF4-FFF2-40B4-BE49-F238E27FC236}">
                <a16:creationId xmlns:a16="http://schemas.microsoft.com/office/drawing/2014/main" id="{FA1EE25C-95DB-27B0-A99D-A242BC7B3E0C}"/>
              </a:ext>
            </a:extLst>
          </p:cNvPr>
          <p:cNvSpPr/>
          <p:nvPr/>
        </p:nvSpPr>
        <p:spPr>
          <a:xfrm>
            <a:off x="2954419" y="3099262"/>
            <a:ext cx="1104900" cy="1104900"/>
          </a:xfrm>
          <a:prstGeom prst="ellipse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8987"/>
            <a:endParaRPr lang="en-IN" sz="240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813780FC-BF62-EFDC-B023-5D90B69539E3}"/>
              </a:ext>
            </a:extLst>
          </p:cNvPr>
          <p:cNvSpPr txBox="1"/>
          <p:nvPr/>
        </p:nvSpPr>
        <p:spPr>
          <a:xfrm>
            <a:off x="2654429" y="2345524"/>
            <a:ext cx="177702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218987"/>
            <a:r>
              <a:rPr lang="en-IN" dirty="0">
                <a:solidFill>
                  <a:prstClr val="black">
                    <a:lumMod val="75000"/>
                    <a:lumOff val="25000"/>
                  </a:prst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Industry Fragmentation</a:t>
            </a:r>
          </a:p>
        </p:txBody>
      </p:sp>
      <p:grpSp>
        <p:nvGrpSpPr>
          <p:cNvPr id="56" name="Group 55">
            <a:extLst>
              <a:ext uri="{FF2B5EF4-FFF2-40B4-BE49-F238E27FC236}">
                <a16:creationId xmlns:a16="http://schemas.microsoft.com/office/drawing/2014/main" id="{6D4DF16C-2FF0-FF64-B1C1-B320E77C3893}"/>
              </a:ext>
            </a:extLst>
          </p:cNvPr>
          <p:cNvGrpSpPr/>
          <p:nvPr/>
        </p:nvGrpSpPr>
        <p:grpSpPr>
          <a:xfrm>
            <a:off x="3159763" y="3304781"/>
            <a:ext cx="694971" cy="685531"/>
            <a:chOff x="-3035300" y="2640013"/>
            <a:chExt cx="3038475" cy="2997200"/>
          </a:xfrm>
          <a:solidFill>
            <a:schemeClr val="bg1"/>
          </a:solidFill>
        </p:grpSpPr>
        <p:sp>
          <p:nvSpPr>
            <p:cNvPr id="57" name="Freeform 28">
              <a:extLst>
                <a:ext uri="{FF2B5EF4-FFF2-40B4-BE49-F238E27FC236}">
                  <a16:creationId xmlns:a16="http://schemas.microsoft.com/office/drawing/2014/main" id="{EE3823F4-8A87-B3D0-B1EB-FC0CE4B97A9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-3035300" y="2640013"/>
              <a:ext cx="1798638" cy="1793875"/>
            </a:xfrm>
            <a:custGeom>
              <a:avLst/>
              <a:gdLst>
                <a:gd name="T0" fmla="*/ 244 w 2210"/>
                <a:gd name="T1" fmla="*/ 1347 h 2209"/>
                <a:gd name="T2" fmla="*/ 326 w 2210"/>
                <a:gd name="T3" fmla="*/ 1540 h 2209"/>
                <a:gd name="T4" fmla="*/ 228 w 2210"/>
                <a:gd name="T5" fmla="*/ 1663 h 2209"/>
                <a:gd name="T6" fmla="*/ 235 w 2210"/>
                <a:gd name="T7" fmla="*/ 1798 h 2209"/>
                <a:gd name="T8" fmla="*/ 404 w 2210"/>
                <a:gd name="T9" fmla="*/ 1966 h 2209"/>
                <a:gd name="T10" fmla="*/ 538 w 2210"/>
                <a:gd name="T11" fmla="*/ 1974 h 2209"/>
                <a:gd name="T12" fmla="*/ 661 w 2210"/>
                <a:gd name="T13" fmla="*/ 1877 h 2209"/>
                <a:gd name="T14" fmla="*/ 862 w 2210"/>
                <a:gd name="T15" fmla="*/ 1962 h 2209"/>
                <a:gd name="T16" fmla="*/ 880 w 2210"/>
                <a:gd name="T17" fmla="*/ 2120 h 2209"/>
                <a:gd name="T18" fmla="*/ 980 w 2210"/>
                <a:gd name="T19" fmla="*/ 2209 h 2209"/>
                <a:gd name="T20" fmla="*/ 1219 w 2210"/>
                <a:gd name="T21" fmla="*/ 2209 h 2209"/>
                <a:gd name="T22" fmla="*/ 1320 w 2210"/>
                <a:gd name="T23" fmla="*/ 2120 h 2209"/>
                <a:gd name="T24" fmla="*/ 1337 w 2210"/>
                <a:gd name="T25" fmla="*/ 1967 h 2209"/>
                <a:gd name="T26" fmla="*/ 1552 w 2210"/>
                <a:gd name="T27" fmla="*/ 1880 h 2209"/>
                <a:gd name="T28" fmla="*/ 1671 w 2210"/>
                <a:gd name="T29" fmla="*/ 1974 h 2209"/>
                <a:gd name="T30" fmla="*/ 1805 w 2210"/>
                <a:gd name="T31" fmla="*/ 1967 h 2209"/>
                <a:gd name="T32" fmla="*/ 1974 w 2210"/>
                <a:gd name="T33" fmla="*/ 1798 h 2209"/>
                <a:gd name="T34" fmla="*/ 1982 w 2210"/>
                <a:gd name="T35" fmla="*/ 1664 h 2209"/>
                <a:gd name="T36" fmla="*/ 1889 w 2210"/>
                <a:gd name="T37" fmla="*/ 1546 h 2209"/>
                <a:gd name="T38" fmla="*/ 1978 w 2210"/>
                <a:gd name="T39" fmla="*/ 1335 h 2209"/>
                <a:gd name="T40" fmla="*/ 2120 w 2210"/>
                <a:gd name="T41" fmla="*/ 1319 h 2209"/>
                <a:gd name="T42" fmla="*/ 2210 w 2210"/>
                <a:gd name="T43" fmla="*/ 1218 h 2209"/>
                <a:gd name="T44" fmla="*/ 2210 w 2210"/>
                <a:gd name="T45" fmla="*/ 980 h 2209"/>
                <a:gd name="T46" fmla="*/ 2120 w 2210"/>
                <a:gd name="T47" fmla="*/ 879 h 2209"/>
                <a:gd name="T48" fmla="*/ 1980 w 2210"/>
                <a:gd name="T49" fmla="*/ 863 h 2209"/>
                <a:gd name="T50" fmla="*/ 1895 w 2210"/>
                <a:gd name="T51" fmla="*/ 654 h 2209"/>
                <a:gd name="T52" fmla="*/ 1981 w 2210"/>
                <a:gd name="T53" fmla="*/ 545 h 2209"/>
                <a:gd name="T54" fmla="*/ 1974 w 2210"/>
                <a:gd name="T55" fmla="*/ 410 h 2209"/>
                <a:gd name="T56" fmla="*/ 1805 w 2210"/>
                <a:gd name="T57" fmla="*/ 242 h 2209"/>
                <a:gd name="T58" fmla="*/ 1671 w 2210"/>
                <a:gd name="T59" fmla="*/ 234 h 2209"/>
                <a:gd name="T60" fmla="*/ 1565 w 2210"/>
                <a:gd name="T61" fmla="*/ 318 h 2209"/>
                <a:gd name="T62" fmla="*/ 1345 w 2210"/>
                <a:gd name="T63" fmla="*/ 226 h 2209"/>
                <a:gd name="T64" fmla="*/ 1329 w 2210"/>
                <a:gd name="T65" fmla="*/ 89 h 2209"/>
                <a:gd name="T66" fmla="*/ 1229 w 2210"/>
                <a:gd name="T67" fmla="*/ 0 h 2209"/>
                <a:gd name="T68" fmla="*/ 990 w 2210"/>
                <a:gd name="T69" fmla="*/ 0 h 2209"/>
                <a:gd name="T70" fmla="*/ 890 w 2210"/>
                <a:gd name="T71" fmla="*/ 89 h 2209"/>
                <a:gd name="T72" fmla="*/ 874 w 2210"/>
                <a:gd name="T73" fmla="*/ 226 h 2209"/>
                <a:gd name="T74" fmla="*/ 648 w 2210"/>
                <a:gd name="T75" fmla="*/ 322 h 2209"/>
                <a:gd name="T76" fmla="*/ 538 w 2210"/>
                <a:gd name="T77" fmla="*/ 234 h 2209"/>
                <a:gd name="T78" fmla="*/ 404 w 2210"/>
                <a:gd name="T79" fmla="*/ 242 h 2209"/>
                <a:gd name="T80" fmla="*/ 235 w 2210"/>
                <a:gd name="T81" fmla="*/ 411 h 2209"/>
                <a:gd name="T82" fmla="*/ 228 w 2210"/>
                <a:gd name="T83" fmla="*/ 545 h 2209"/>
                <a:gd name="T84" fmla="*/ 320 w 2210"/>
                <a:gd name="T85" fmla="*/ 662 h 2209"/>
                <a:gd name="T86" fmla="*/ 236 w 2210"/>
                <a:gd name="T87" fmla="*/ 872 h 2209"/>
                <a:gd name="T88" fmla="*/ 89 w 2210"/>
                <a:gd name="T89" fmla="*/ 889 h 2209"/>
                <a:gd name="T90" fmla="*/ 0 w 2210"/>
                <a:gd name="T91" fmla="*/ 990 h 2209"/>
                <a:gd name="T92" fmla="*/ 0 w 2210"/>
                <a:gd name="T93" fmla="*/ 1228 h 2209"/>
                <a:gd name="T94" fmla="*/ 89 w 2210"/>
                <a:gd name="T95" fmla="*/ 1329 h 2209"/>
                <a:gd name="T96" fmla="*/ 244 w 2210"/>
                <a:gd name="T97" fmla="*/ 1347 h 2209"/>
                <a:gd name="T98" fmla="*/ 1110 w 2210"/>
                <a:gd name="T99" fmla="*/ 701 h 2209"/>
                <a:gd name="T100" fmla="*/ 1504 w 2210"/>
                <a:gd name="T101" fmla="*/ 1096 h 2209"/>
                <a:gd name="T102" fmla="*/ 1110 w 2210"/>
                <a:gd name="T103" fmla="*/ 1490 h 2209"/>
                <a:gd name="T104" fmla="*/ 715 w 2210"/>
                <a:gd name="T105" fmla="*/ 1096 h 2209"/>
                <a:gd name="T106" fmla="*/ 1110 w 2210"/>
                <a:gd name="T107" fmla="*/ 701 h 22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2210" h="2209">
                  <a:moveTo>
                    <a:pt x="244" y="1347"/>
                  </a:moveTo>
                  <a:cubicBezTo>
                    <a:pt x="264" y="1414"/>
                    <a:pt x="291" y="1479"/>
                    <a:pt x="326" y="1540"/>
                  </a:cubicBezTo>
                  <a:cubicBezTo>
                    <a:pt x="228" y="1663"/>
                    <a:pt x="228" y="1663"/>
                    <a:pt x="228" y="1663"/>
                  </a:cubicBezTo>
                  <a:cubicBezTo>
                    <a:pt x="196" y="1704"/>
                    <a:pt x="199" y="1761"/>
                    <a:pt x="235" y="1798"/>
                  </a:cubicBezTo>
                  <a:cubicBezTo>
                    <a:pt x="404" y="1966"/>
                    <a:pt x="404" y="1966"/>
                    <a:pt x="404" y="1966"/>
                  </a:cubicBezTo>
                  <a:cubicBezTo>
                    <a:pt x="440" y="2003"/>
                    <a:pt x="498" y="2006"/>
                    <a:pt x="538" y="1974"/>
                  </a:cubicBezTo>
                  <a:cubicBezTo>
                    <a:pt x="661" y="1877"/>
                    <a:pt x="661" y="1877"/>
                    <a:pt x="661" y="1877"/>
                  </a:cubicBezTo>
                  <a:cubicBezTo>
                    <a:pt x="724" y="1913"/>
                    <a:pt x="792" y="1942"/>
                    <a:pt x="862" y="1962"/>
                  </a:cubicBezTo>
                  <a:cubicBezTo>
                    <a:pt x="880" y="2120"/>
                    <a:pt x="880" y="2120"/>
                    <a:pt x="880" y="2120"/>
                  </a:cubicBezTo>
                  <a:cubicBezTo>
                    <a:pt x="886" y="2171"/>
                    <a:pt x="929" y="2209"/>
                    <a:pt x="980" y="2209"/>
                  </a:cubicBezTo>
                  <a:cubicBezTo>
                    <a:pt x="1219" y="2209"/>
                    <a:pt x="1219" y="2209"/>
                    <a:pt x="1219" y="2209"/>
                  </a:cubicBezTo>
                  <a:cubicBezTo>
                    <a:pt x="1270" y="2209"/>
                    <a:pt x="1314" y="2171"/>
                    <a:pt x="1320" y="2120"/>
                  </a:cubicBezTo>
                  <a:cubicBezTo>
                    <a:pt x="1337" y="1967"/>
                    <a:pt x="1337" y="1967"/>
                    <a:pt x="1337" y="1967"/>
                  </a:cubicBezTo>
                  <a:cubicBezTo>
                    <a:pt x="1412" y="1948"/>
                    <a:pt x="1484" y="1918"/>
                    <a:pt x="1552" y="1880"/>
                  </a:cubicBezTo>
                  <a:cubicBezTo>
                    <a:pt x="1671" y="1974"/>
                    <a:pt x="1671" y="1974"/>
                    <a:pt x="1671" y="1974"/>
                  </a:cubicBezTo>
                  <a:cubicBezTo>
                    <a:pt x="1711" y="2006"/>
                    <a:pt x="1769" y="2003"/>
                    <a:pt x="1805" y="1967"/>
                  </a:cubicBezTo>
                  <a:cubicBezTo>
                    <a:pt x="1974" y="1798"/>
                    <a:pt x="1974" y="1798"/>
                    <a:pt x="1974" y="1798"/>
                  </a:cubicBezTo>
                  <a:cubicBezTo>
                    <a:pt x="2010" y="1762"/>
                    <a:pt x="2014" y="1704"/>
                    <a:pt x="1982" y="1664"/>
                  </a:cubicBezTo>
                  <a:cubicBezTo>
                    <a:pt x="1889" y="1546"/>
                    <a:pt x="1889" y="1546"/>
                    <a:pt x="1889" y="1546"/>
                  </a:cubicBezTo>
                  <a:cubicBezTo>
                    <a:pt x="1928" y="1480"/>
                    <a:pt x="1958" y="1409"/>
                    <a:pt x="1978" y="1335"/>
                  </a:cubicBezTo>
                  <a:cubicBezTo>
                    <a:pt x="2120" y="1319"/>
                    <a:pt x="2120" y="1319"/>
                    <a:pt x="2120" y="1319"/>
                  </a:cubicBezTo>
                  <a:cubicBezTo>
                    <a:pt x="2171" y="1313"/>
                    <a:pt x="2210" y="1270"/>
                    <a:pt x="2210" y="1218"/>
                  </a:cubicBezTo>
                  <a:cubicBezTo>
                    <a:pt x="2210" y="980"/>
                    <a:pt x="2210" y="980"/>
                    <a:pt x="2210" y="980"/>
                  </a:cubicBezTo>
                  <a:cubicBezTo>
                    <a:pt x="2210" y="928"/>
                    <a:pt x="2171" y="885"/>
                    <a:pt x="2120" y="879"/>
                  </a:cubicBezTo>
                  <a:cubicBezTo>
                    <a:pt x="1980" y="863"/>
                    <a:pt x="1980" y="863"/>
                    <a:pt x="1980" y="863"/>
                  </a:cubicBezTo>
                  <a:cubicBezTo>
                    <a:pt x="1960" y="790"/>
                    <a:pt x="1932" y="720"/>
                    <a:pt x="1895" y="654"/>
                  </a:cubicBezTo>
                  <a:cubicBezTo>
                    <a:pt x="1981" y="545"/>
                    <a:pt x="1981" y="545"/>
                    <a:pt x="1981" y="545"/>
                  </a:cubicBezTo>
                  <a:cubicBezTo>
                    <a:pt x="2013" y="504"/>
                    <a:pt x="2010" y="447"/>
                    <a:pt x="1974" y="410"/>
                  </a:cubicBezTo>
                  <a:cubicBezTo>
                    <a:pt x="1805" y="242"/>
                    <a:pt x="1805" y="242"/>
                    <a:pt x="1805" y="242"/>
                  </a:cubicBezTo>
                  <a:cubicBezTo>
                    <a:pt x="1769" y="206"/>
                    <a:pt x="1711" y="202"/>
                    <a:pt x="1671" y="234"/>
                  </a:cubicBezTo>
                  <a:cubicBezTo>
                    <a:pt x="1565" y="318"/>
                    <a:pt x="1565" y="318"/>
                    <a:pt x="1565" y="318"/>
                  </a:cubicBezTo>
                  <a:cubicBezTo>
                    <a:pt x="1496" y="278"/>
                    <a:pt x="1422" y="247"/>
                    <a:pt x="1345" y="226"/>
                  </a:cubicBezTo>
                  <a:cubicBezTo>
                    <a:pt x="1329" y="89"/>
                    <a:pt x="1329" y="89"/>
                    <a:pt x="1329" y="89"/>
                  </a:cubicBezTo>
                  <a:cubicBezTo>
                    <a:pt x="1323" y="38"/>
                    <a:pt x="1280" y="0"/>
                    <a:pt x="1229" y="0"/>
                  </a:cubicBezTo>
                  <a:cubicBezTo>
                    <a:pt x="990" y="0"/>
                    <a:pt x="990" y="0"/>
                    <a:pt x="990" y="0"/>
                  </a:cubicBezTo>
                  <a:cubicBezTo>
                    <a:pt x="939" y="0"/>
                    <a:pt x="896" y="38"/>
                    <a:pt x="890" y="89"/>
                  </a:cubicBezTo>
                  <a:cubicBezTo>
                    <a:pt x="874" y="226"/>
                    <a:pt x="874" y="226"/>
                    <a:pt x="874" y="226"/>
                  </a:cubicBezTo>
                  <a:cubicBezTo>
                    <a:pt x="794" y="248"/>
                    <a:pt x="719" y="280"/>
                    <a:pt x="648" y="322"/>
                  </a:cubicBezTo>
                  <a:cubicBezTo>
                    <a:pt x="538" y="234"/>
                    <a:pt x="538" y="234"/>
                    <a:pt x="538" y="234"/>
                  </a:cubicBezTo>
                  <a:cubicBezTo>
                    <a:pt x="498" y="202"/>
                    <a:pt x="440" y="206"/>
                    <a:pt x="404" y="242"/>
                  </a:cubicBezTo>
                  <a:cubicBezTo>
                    <a:pt x="235" y="411"/>
                    <a:pt x="235" y="411"/>
                    <a:pt x="235" y="411"/>
                  </a:cubicBezTo>
                  <a:cubicBezTo>
                    <a:pt x="199" y="447"/>
                    <a:pt x="196" y="505"/>
                    <a:pt x="228" y="545"/>
                  </a:cubicBezTo>
                  <a:cubicBezTo>
                    <a:pt x="320" y="662"/>
                    <a:pt x="320" y="662"/>
                    <a:pt x="320" y="662"/>
                  </a:cubicBezTo>
                  <a:cubicBezTo>
                    <a:pt x="283" y="728"/>
                    <a:pt x="255" y="799"/>
                    <a:pt x="236" y="872"/>
                  </a:cubicBezTo>
                  <a:cubicBezTo>
                    <a:pt x="89" y="889"/>
                    <a:pt x="89" y="889"/>
                    <a:pt x="89" y="889"/>
                  </a:cubicBezTo>
                  <a:cubicBezTo>
                    <a:pt x="38" y="895"/>
                    <a:pt x="0" y="938"/>
                    <a:pt x="0" y="990"/>
                  </a:cubicBezTo>
                  <a:cubicBezTo>
                    <a:pt x="0" y="1228"/>
                    <a:pt x="0" y="1228"/>
                    <a:pt x="0" y="1228"/>
                  </a:cubicBezTo>
                  <a:cubicBezTo>
                    <a:pt x="0" y="1280"/>
                    <a:pt x="38" y="1323"/>
                    <a:pt x="89" y="1329"/>
                  </a:cubicBezTo>
                  <a:lnTo>
                    <a:pt x="244" y="1347"/>
                  </a:lnTo>
                  <a:close/>
                  <a:moveTo>
                    <a:pt x="1110" y="701"/>
                  </a:moveTo>
                  <a:cubicBezTo>
                    <a:pt x="1327" y="701"/>
                    <a:pt x="1504" y="878"/>
                    <a:pt x="1504" y="1096"/>
                  </a:cubicBezTo>
                  <a:cubicBezTo>
                    <a:pt x="1504" y="1313"/>
                    <a:pt x="1327" y="1490"/>
                    <a:pt x="1110" y="1490"/>
                  </a:cubicBezTo>
                  <a:cubicBezTo>
                    <a:pt x="892" y="1490"/>
                    <a:pt x="715" y="1313"/>
                    <a:pt x="715" y="1096"/>
                  </a:cubicBezTo>
                  <a:cubicBezTo>
                    <a:pt x="715" y="878"/>
                    <a:pt x="892" y="701"/>
                    <a:pt x="1110" y="70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218987"/>
              <a:endParaRPr lang="en-IN" sz="24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58" name="Freeform 29">
              <a:extLst>
                <a:ext uri="{FF2B5EF4-FFF2-40B4-BE49-F238E27FC236}">
                  <a16:creationId xmlns:a16="http://schemas.microsoft.com/office/drawing/2014/main" id="{79077AFC-C263-B73F-3801-78C50DDAA3C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-1482725" y="3556000"/>
              <a:ext cx="1485900" cy="1482725"/>
            </a:xfrm>
            <a:custGeom>
              <a:avLst/>
              <a:gdLst>
                <a:gd name="T0" fmla="*/ 1562 w 1824"/>
                <a:gd name="T1" fmla="*/ 278 h 1827"/>
                <a:gd name="T2" fmla="*/ 1436 w 1824"/>
                <a:gd name="T3" fmla="*/ 171 h 1827"/>
                <a:gd name="T4" fmla="*/ 1304 w 1824"/>
                <a:gd name="T5" fmla="*/ 175 h 1827"/>
                <a:gd name="T6" fmla="*/ 1234 w 1824"/>
                <a:gd name="T7" fmla="*/ 240 h 1827"/>
                <a:gd name="T8" fmla="*/ 1048 w 1824"/>
                <a:gd name="T9" fmla="*/ 180 h 1827"/>
                <a:gd name="T10" fmla="*/ 1029 w 1824"/>
                <a:gd name="T11" fmla="*/ 84 h 1827"/>
                <a:gd name="T12" fmla="*/ 922 w 1824"/>
                <a:gd name="T13" fmla="*/ 4 h 1827"/>
                <a:gd name="T14" fmla="*/ 758 w 1824"/>
                <a:gd name="T15" fmla="*/ 18 h 1827"/>
                <a:gd name="T16" fmla="*/ 666 w 1824"/>
                <a:gd name="T17" fmla="*/ 114 h 1827"/>
                <a:gd name="T18" fmla="*/ 663 w 1824"/>
                <a:gd name="T19" fmla="*/ 212 h 1827"/>
                <a:gd name="T20" fmla="*/ 486 w 1824"/>
                <a:gd name="T21" fmla="*/ 305 h 1827"/>
                <a:gd name="T22" fmla="*/ 403 w 1824"/>
                <a:gd name="T23" fmla="*/ 250 h 1827"/>
                <a:gd name="T24" fmla="*/ 271 w 1824"/>
                <a:gd name="T25" fmla="*/ 269 h 1827"/>
                <a:gd name="T26" fmla="*/ 165 w 1824"/>
                <a:gd name="T27" fmla="*/ 396 h 1827"/>
                <a:gd name="T28" fmla="*/ 168 w 1824"/>
                <a:gd name="T29" fmla="*/ 528 h 1827"/>
                <a:gd name="T30" fmla="*/ 241 w 1824"/>
                <a:gd name="T31" fmla="*/ 606 h 1827"/>
                <a:gd name="T32" fmla="*/ 188 w 1824"/>
                <a:gd name="T33" fmla="*/ 784 h 1827"/>
                <a:gd name="T34" fmla="*/ 84 w 1824"/>
                <a:gd name="T35" fmla="*/ 805 h 1827"/>
                <a:gd name="T36" fmla="*/ 4 w 1824"/>
                <a:gd name="T37" fmla="*/ 911 h 1827"/>
                <a:gd name="T38" fmla="*/ 18 w 1824"/>
                <a:gd name="T39" fmla="*/ 1076 h 1827"/>
                <a:gd name="T40" fmla="*/ 114 w 1824"/>
                <a:gd name="T41" fmla="*/ 1167 h 1827"/>
                <a:gd name="T42" fmla="*/ 226 w 1824"/>
                <a:gd name="T43" fmla="*/ 1171 h 1827"/>
                <a:gd name="T44" fmla="*/ 306 w 1824"/>
                <a:gd name="T45" fmla="*/ 1323 h 1827"/>
                <a:gd name="T46" fmla="*/ 243 w 1824"/>
                <a:gd name="T47" fmla="*/ 1418 h 1827"/>
                <a:gd name="T48" fmla="*/ 262 w 1824"/>
                <a:gd name="T49" fmla="*/ 1549 h 1827"/>
                <a:gd name="T50" fmla="*/ 388 w 1824"/>
                <a:gd name="T51" fmla="*/ 1656 h 1827"/>
                <a:gd name="T52" fmla="*/ 521 w 1824"/>
                <a:gd name="T53" fmla="*/ 1652 h 1827"/>
                <a:gd name="T54" fmla="*/ 603 w 1824"/>
                <a:gd name="T55" fmla="*/ 1575 h 1827"/>
                <a:gd name="T56" fmla="*/ 772 w 1824"/>
                <a:gd name="T57" fmla="*/ 1630 h 1827"/>
                <a:gd name="T58" fmla="*/ 795 w 1824"/>
                <a:gd name="T59" fmla="*/ 1743 h 1827"/>
                <a:gd name="T60" fmla="*/ 902 w 1824"/>
                <a:gd name="T61" fmla="*/ 1823 h 1827"/>
                <a:gd name="T62" fmla="*/ 1066 w 1824"/>
                <a:gd name="T63" fmla="*/ 1809 h 1827"/>
                <a:gd name="T64" fmla="*/ 1158 w 1824"/>
                <a:gd name="T65" fmla="*/ 1712 h 1827"/>
                <a:gd name="T66" fmla="*/ 1161 w 1824"/>
                <a:gd name="T67" fmla="*/ 1602 h 1827"/>
                <a:gd name="T68" fmla="*/ 1330 w 1824"/>
                <a:gd name="T69" fmla="*/ 1516 h 1827"/>
                <a:gd name="T70" fmla="*/ 1421 w 1824"/>
                <a:gd name="T71" fmla="*/ 1576 h 1827"/>
                <a:gd name="T72" fmla="*/ 1553 w 1824"/>
                <a:gd name="T73" fmla="*/ 1558 h 1827"/>
                <a:gd name="T74" fmla="*/ 1659 w 1824"/>
                <a:gd name="T75" fmla="*/ 1432 h 1827"/>
                <a:gd name="T76" fmla="*/ 1656 w 1824"/>
                <a:gd name="T77" fmla="*/ 1299 h 1827"/>
                <a:gd name="T78" fmla="*/ 1582 w 1824"/>
                <a:gd name="T79" fmla="*/ 1221 h 1827"/>
                <a:gd name="T80" fmla="*/ 1640 w 1824"/>
                <a:gd name="T81" fmla="*/ 1043 h 1827"/>
                <a:gd name="T82" fmla="*/ 1740 w 1824"/>
                <a:gd name="T83" fmla="*/ 1022 h 1827"/>
                <a:gd name="T84" fmla="*/ 1820 w 1824"/>
                <a:gd name="T85" fmla="*/ 916 h 1827"/>
                <a:gd name="T86" fmla="*/ 1806 w 1824"/>
                <a:gd name="T87" fmla="*/ 752 h 1827"/>
                <a:gd name="T88" fmla="*/ 1710 w 1824"/>
                <a:gd name="T89" fmla="*/ 660 h 1827"/>
                <a:gd name="T90" fmla="*/ 1609 w 1824"/>
                <a:gd name="T91" fmla="*/ 657 h 1827"/>
                <a:gd name="T92" fmla="*/ 1526 w 1824"/>
                <a:gd name="T93" fmla="*/ 492 h 1827"/>
                <a:gd name="T94" fmla="*/ 1580 w 1824"/>
                <a:gd name="T95" fmla="*/ 410 h 1827"/>
                <a:gd name="T96" fmla="*/ 1562 w 1824"/>
                <a:gd name="T97" fmla="*/ 278 h 1827"/>
                <a:gd name="T98" fmla="*/ 943 w 1824"/>
                <a:gd name="T99" fmla="*/ 1228 h 1827"/>
                <a:gd name="T100" fmla="*/ 594 w 1824"/>
                <a:gd name="T101" fmla="*/ 933 h 1827"/>
                <a:gd name="T102" fmla="*/ 888 w 1824"/>
                <a:gd name="T103" fmla="*/ 584 h 1827"/>
                <a:gd name="T104" fmla="*/ 1238 w 1824"/>
                <a:gd name="T105" fmla="*/ 879 h 1827"/>
                <a:gd name="T106" fmla="*/ 943 w 1824"/>
                <a:gd name="T107" fmla="*/ 1228 h 18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824" h="1827">
                  <a:moveTo>
                    <a:pt x="1562" y="278"/>
                  </a:moveTo>
                  <a:cubicBezTo>
                    <a:pt x="1436" y="171"/>
                    <a:pt x="1436" y="171"/>
                    <a:pt x="1436" y="171"/>
                  </a:cubicBezTo>
                  <a:cubicBezTo>
                    <a:pt x="1398" y="138"/>
                    <a:pt x="1340" y="140"/>
                    <a:pt x="1304" y="175"/>
                  </a:cubicBezTo>
                  <a:cubicBezTo>
                    <a:pt x="1234" y="240"/>
                    <a:pt x="1234" y="240"/>
                    <a:pt x="1234" y="240"/>
                  </a:cubicBezTo>
                  <a:cubicBezTo>
                    <a:pt x="1175" y="212"/>
                    <a:pt x="1113" y="192"/>
                    <a:pt x="1048" y="180"/>
                  </a:cubicBezTo>
                  <a:cubicBezTo>
                    <a:pt x="1029" y="84"/>
                    <a:pt x="1029" y="84"/>
                    <a:pt x="1029" y="84"/>
                  </a:cubicBezTo>
                  <a:cubicBezTo>
                    <a:pt x="1019" y="34"/>
                    <a:pt x="973" y="0"/>
                    <a:pt x="922" y="4"/>
                  </a:cubicBezTo>
                  <a:cubicBezTo>
                    <a:pt x="758" y="18"/>
                    <a:pt x="758" y="18"/>
                    <a:pt x="758" y="18"/>
                  </a:cubicBezTo>
                  <a:cubicBezTo>
                    <a:pt x="708" y="22"/>
                    <a:pt x="668" y="64"/>
                    <a:pt x="666" y="114"/>
                  </a:cubicBezTo>
                  <a:cubicBezTo>
                    <a:pt x="663" y="212"/>
                    <a:pt x="663" y="212"/>
                    <a:pt x="663" y="212"/>
                  </a:cubicBezTo>
                  <a:cubicBezTo>
                    <a:pt x="600" y="235"/>
                    <a:pt x="540" y="266"/>
                    <a:pt x="486" y="305"/>
                  </a:cubicBezTo>
                  <a:cubicBezTo>
                    <a:pt x="403" y="250"/>
                    <a:pt x="403" y="250"/>
                    <a:pt x="403" y="250"/>
                  </a:cubicBezTo>
                  <a:cubicBezTo>
                    <a:pt x="360" y="222"/>
                    <a:pt x="304" y="230"/>
                    <a:pt x="271" y="269"/>
                  </a:cubicBezTo>
                  <a:cubicBezTo>
                    <a:pt x="165" y="396"/>
                    <a:pt x="165" y="396"/>
                    <a:pt x="165" y="396"/>
                  </a:cubicBezTo>
                  <a:cubicBezTo>
                    <a:pt x="132" y="434"/>
                    <a:pt x="134" y="492"/>
                    <a:pt x="168" y="528"/>
                  </a:cubicBezTo>
                  <a:cubicBezTo>
                    <a:pt x="241" y="606"/>
                    <a:pt x="241" y="606"/>
                    <a:pt x="241" y="606"/>
                  </a:cubicBezTo>
                  <a:cubicBezTo>
                    <a:pt x="216" y="663"/>
                    <a:pt x="198" y="722"/>
                    <a:pt x="188" y="784"/>
                  </a:cubicBezTo>
                  <a:cubicBezTo>
                    <a:pt x="84" y="805"/>
                    <a:pt x="84" y="805"/>
                    <a:pt x="84" y="805"/>
                  </a:cubicBezTo>
                  <a:cubicBezTo>
                    <a:pt x="34" y="815"/>
                    <a:pt x="0" y="861"/>
                    <a:pt x="4" y="911"/>
                  </a:cubicBezTo>
                  <a:cubicBezTo>
                    <a:pt x="18" y="1076"/>
                    <a:pt x="18" y="1076"/>
                    <a:pt x="18" y="1076"/>
                  </a:cubicBezTo>
                  <a:cubicBezTo>
                    <a:pt x="22" y="1126"/>
                    <a:pt x="63" y="1166"/>
                    <a:pt x="114" y="1167"/>
                  </a:cubicBezTo>
                  <a:cubicBezTo>
                    <a:pt x="226" y="1171"/>
                    <a:pt x="226" y="1171"/>
                    <a:pt x="226" y="1171"/>
                  </a:cubicBezTo>
                  <a:cubicBezTo>
                    <a:pt x="247" y="1224"/>
                    <a:pt x="274" y="1275"/>
                    <a:pt x="306" y="1323"/>
                  </a:cubicBezTo>
                  <a:cubicBezTo>
                    <a:pt x="243" y="1418"/>
                    <a:pt x="243" y="1418"/>
                    <a:pt x="243" y="1418"/>
                  </a:cubicBezTo>
                  <a:cubicBezTo>
                    <a:pt x="215" y="1460"/>
                    <a:pt x="223" y="1516"/>
                    <a:pt x="262" y="1549"/>
                  </a:cubicBezTo>
                  <a:cubicBezTo>
                    <a:pt x="388" y="1656"/>
                    <a:pt x="388" y="1656"/>
                    <a:pt x="388" y="1656"/>
                  </a:cubicBezTo>
                  <a:cubicBezTo>
                    <a:pt x="427" y="1688"/>
                    <a:pt x="484" y="1687"/>
                    <a:pt x="521" y="1652"/>
                  </a:cubicBezTo>
                  <a:cubicBezTo>
                    <a:pt x="603" y="1575"/>
                    <a:pt x="603" y="1575"/>
                    <a:pt x="603" y="1575"/>
                  </a:cubicBezTo>
                  <a:cubicBezTo>
                    <a:pt x="657" y="1600"/>
                    <a:pt x="714" y="1619"/>
                    <a:pt x="772" y="1630"/>
                  </a:cubicBezTo>
                  <a:cubicBezTo>
                    <a:pt x="795" y="1743"/>
                    <a:pt x="795" y="1743"/>
                    <a:pt x="795" y="1743"/>
                  </a:cubicBezTo>
                  <a:cubicBezTo>
                    <a:pt x="805" y="1792"/>
                    <a:pt x="851" y="1827"/>
                    <a:pt x="902" y="1823"/>
                  </a:cubicBezTo>
                  <a:cubicBezTo>
                    <a:pt x="1066" y="1809"/>
                    <a:pt x="1066" y="1809"/>
                    <a:pt x="1066" y="1809"/>
                  </a:cubicBezTo>
                  <a:cubicBezTo>
                    <a:pt x="1116" y="1804"/>
                    <a:pt x="1156" y="1763"/>
                    <a:pt x="1158" y="1712"/>
                  </a:cubicBezTo>
                  <a:cubicBezTo>
                    <a:pt x="1161" y="1602"/>
                    <a:pt x="1161" y="1602"/>
                    <a:pt x="1161" y="1602"/>
                  </a:cubicBezTo>
                  <a:cubicBezTo>
                    <a:pt x="1221" y="1581"/>
                    <a:pt x="1278" y="1552"/>
                    <a:pt x="1330" y="1516"/>
                  </a:cubicBezTo>
                  <a:cubicBezTo>
                    <a:pt x="1421" y="1576"/>
                    <a:pt x="1421" y="1576"/>
                    <a:pt x="1421" y="1576"/>
                  </a:cubicBezTo>
                  <a:cubicBezTo>
                    <a:pt x="1464" y="1604"/>
                    <a:pt x="1520" y="1596"/>
                    <a:pt x="1553" y="1558"/>
                  </a:cubicBezTo>
                  <a:cubicBezTo>
                    <a:pt x="1659" y="1432"/>
                    <a:pt x="1659" y="1432"/>
                    <a:pt x="1659" y="1432"/>
                  </a:cubicBezTo>
                  <a:cubicBezTo>
                    <a:pt x="1692" y="1393"/>
                    <a:pt x="1690" y="1336"/>
                    <a:pt x="1656" y="1299"/>
                  </a:cubicBezTo>
                  <a:cubicBezTo>
                    <a:pt x="1582" y="1221"/>
                    <a:pt x="1582" y="1221"/>
                    <a:pt x="1582" y="1221"/>
                  </a:cubicBezTo>
                  <a:cubicBezTo>
                    <a:pt x="1609" y="1164"/>
                    <a:pt x="1629" y="1104"/>
                    <a:pt x="1640" y="1043"/>
                  </a:cubicBezTo>
                  <a:cubicBezTo>
                    <a:pt x="1740" y="1022"/>
                    <a:pt x="1740" y="1022"/>
                    <a:pt x="1740" y="1022"/>
                  </a:cubicBezTo>
                  <a:cubicBezTo>
                    <a:pt x="1790" y="1012"/>
                    <a:pt x="1824" y="966"/>
                    <a:pt x="1820" y="916"/>
                  </a:cubicBezTo>
                  <a:cubicBezTo>
                    <a:pt x="1806" y="752"/>
                    <a:pt x="1806" y="752"/>
                    <a:pt x="1806" y="752"/>
                  </a:cubicBezTo>
                  <a:cubicBezTo>
                    <a:pt x="1802" y="701"/>
                    <a:pt x="1760" y="662"/>
                    <a:pt x="1710" y="660"/>
                  </a:cubicBezTo>
                  <a:cubicBezTo>
                    <a:pt x="1609" y="657"/>
                    <a:pt x="1609" y="657"/>
                    <a:pt x="1609" y="657"/>
                  </a:cubicBezTo>
                  <a:cubicBezTo>
                    <a:pt x="1588" y="598"/>
                    <a:pt x="1560" y="543"/>
                    <a:pt x="1526" y="492"/>
                  </a:cubicBezTo>
                  <a:cubicBezTo>
                    <a:pt x="1580" y="410"/>
                    <a:pt x="1580" y="410"/>
                    <a:pt x="1580" y="410"/>
                  </a:cubicBezTo>
                  <a:cubicBezTo>
                    <a:pt x="1609" y="367"/>
                    <a:pt x="1601" y="310"/>
                    <a:pt x="1562" y="278"/>
                  </a:cubicBezTo>
                  <a:close/>
                  <a:moveTo>
                    <a:pt x="943" y="1228"/>
                  </a:moveTo>
                  <a:cubicBezTo>
                    <a:pt x="765" y="1243"/>
                    <a:pt x="608" y="1111"/>
                    <a:pt x="594" y="933"/>
                  </a:cubicBezTo>
                  <a:cubicBezTo>
                    <a:pt x="578" y="756"/>
                    <a:pt x="711" y="599"/>
                    <a:pt x="888" y="584"/>
                  </a:cubicBezTo>
                  <a:cubicBezTo>
                    <a:pt x="1066" y="569"/>
                    <a:pt x="1223" y="701"/>
                    <a:pt x="1238" y="879"/>
                  </a:cubicBezTo>
                  <a:cubicBezTo>
                    <a:pt x="1253" y="1056"/>
                    <a:pt x="1120" y="1213"/>
                    <a:pt x="943" y="122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218987"/>
              <a:endParaRPr lang="en-IN" sz="24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59" name="Freeform 30">
              <a:extLst>
                <a:ext uri="{FF2B5EF4-FFF2-40B4-BE49-F238E27FC236}">
                  <a16:creationId xmlns:a16="http://schemas.microsoft.com/office/drawing/2014/main" id="{C5B04688-5CBB-C633-6911-22B95C75E8A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-2443163" y="4438650"/>
              <a:ext cx="1203325" cy="1198563"/>
            </a:xfrm>
            <a:custGeom>
              <a:avLst/>
              <a:gdLst>
                <a:gd name="T0" fmla="*/ 92 w 1477"/>
                <a:gd name="T1" fmla="*/ 583 h 1476"/>
                <a:gd name="T2" fmla="*/ 2 w 1477"/>
                <a:gd name="T3" fmla="*/ 682 h 1476"/>
                <a:gd name="T4" fmla="*/ 1 w 1477"/>
                <a:gd name="T5" fmla="*/ 783 h 1476"/>
                <a:gd name="T6" fmla="*/ 88 w 1477"/>
                <a:gd name="T7" fmla="*/ 883 h 1476"/>
                <a:gd name="T8" fmla="*/ 162 w 1477"/>
                <a:gd name="T9" fmla="*/ 893 h 1476"/>
                <a:gd name="T10" fmla="*/ 215 w 1477"/>
                <a:gd name="T11" fmla="*/ 1022 h 1476"/>
                <a:gd name="T12" fmla="*/ 167 w 1477"/>
                <a:gd name="T13" fmla="*/ 1081 h 1476"/>
                <a:gd name="T14" fmla="*/ 173 w 1477"/>
                <a:gd name="T15" fmla="*/ 1214 h 1476"/>
                <a:gd name="T16" fmla="*/ 244 w 1477"/>
                <a:gd name="T17" fmla="*/ 1287 h 1476"/>
                <a:gd name="T18" fmla="*/ 377 w 1477"/>
                <a:gd name="T19" fmla="*/ 1296 h 1476"/>
                <a:gd name="T20" fmla="*/ 436 w 1477"/>
                <a:gd name="T21" fmla="*/ 1250 h 1476"/>
                <a:gd name="T22" fmla="*/ 569 w 1477"/>
                <a:gd name="T23" fmla="*/ 1308 h 1476"/>
                <a:gd name="T24" fmla="*/ 577 w 1477"/>
                <a:gd name="T25" fmla="*/ 1385 h 1476"/>
                <a:gd name="T26" fmla="*/ 676 w 1477"/>
                <a:gd name="T27" fmla="*/ 1474 h 1476"/>
                <a:gd name="T28" fmla="*/ 777 w 1477"/>
                <a:gd name="T29" fmla="*/ 1475 h 1476"/>
                <a:gd name="T30" fmla="*/ 877 w 1477"/>
                <a:gd name="T31" fmla="*/ 1388 h 1476"/>
                <a:gd name="T32" fmla="*/ 886 w 1477"/>
                <a:gd name="T33" fmla="*/ 1315 h 1476"/>
                <a:gd name="T34" fmla="*/ 1030 w 1477"/>
                <a:gd name="T35" fmla="*/ 1259 h 1476"/>
                <a:gd name="T36" fmla="*/ 1086 w 1477"/>
                <a:gd name="T37" fmla="*/ 1305 h 1476"/>
                <a:gd name="T38" fmla="*/ 1219 w 1477"/>
                <a:gd name="T39" fmla="*/ 1299 h 1476"/>
                <a:gd name="T40" fmla="*/ 1292 w 1477"/>
                <a:gd name="T41" fmla="*/ 1228 h 1476"/>
                <a:gd name="T42" fmla="*/ 1301 w 1477"/>
                <a:gd name="T43" fmla="*/ 1095 h 1476"/>
                <a:gd name="T44" fmla="*/ 1258 w 1477"/>
                <a:gd name="T45" fmla="*/ 1039 h 1476"/>
                <a:gd name="T46" fmla="*/ 1319 w 1477"/>
                <a:gd name="T47" fmla="*/ 899 h 1476"/>
                <a:gd name="T48" fmla="*/ 1385 w 1477"/>
                <a:gd name="T49" fmla="*/ 893 h 1476"/>
                <a:gd name="T50" fmla="*/ 1475 w 1477"/>
                <a:gd name="T51" fmla="*/ 794 h 1476"/>
                <a:gd name="T52" fmla="*/ 1476 w 1477"/>
                <a:gd name="T53" fmla="*/ 693 h 1476"/>
                <a:gd name="T54" fmla="*/ 1389 w 1477"/>
                <a:gd name="T55" fmla="*/ 593 h 1476"/>
                <a:gd name="T56" fmla="*/ 1324 w 1477"/>
                <a:gd name="T57" fmla="*/ 584 h 1476"/>
                <a:gd name="T58" fmla="*/ 1269 w 1477"/>
                <a:gd name="T59" fmla="*/ 444 h 1476"/>
                <a:gd name="T60" fmla="*/ 1310 w 1477"/>
                <a:gd name="T61" fmla="*/ 395 h 1476"/>
                <a:gd name="T62" fmla="*/ 1304 w 1477"/>
                <a:gd name="T63" fmla="*/ 262 h 1476"/>
                <a:gd name="T64" fmla="*/ 1233 w 1477"/>
                <a:gd name="T65" fmla="*/ 189 h 1476"/>
                <a:gd name="T66" fmla="*/ 1100 w 1477"/>
                <a:gd name="T67" fmla="*/ 180 h 1476"/>
                <a:gd name="T68" fmla="*/ 1052 w 1477"/>
                <a:gd name="T69" fmla="*/ 217 h 1476"/>
                <a:gd name="T70" fmla="*/ 906 w 1477"/>
                <a:gd name="T71" fmla="*/ 154 h 1476"/>
                <a:gd name="T72" fmla="*/ 900 w 1477"/>
                <a:gd name="T73" fmla="*/ 91 h 1476"/>
                <a:gd name="T74" fmla="*/ 801 w 1477"/>
                <a:gd name="T75" fmla="*/ 2 h 1476"/>
                <a:gd name="T76" fmla="*/ 700 w 1477"/>
                <a:gd name="T77" fmla="*/ 1 h 1476"/>
                <a:gd name="T78" fmla="*/ 600 w 1477"/>
                <a:gd name="T79" fmla="*/ 88 h 1476"/>
                <a:gd name="T80" fmla="*/ 592 w 1477"/>
                <a:gd name="T81" fmla="*/ 150 h 1476"/>
                <a:gd name="T82" fmla="*/ 441 w 1477"/>
                <a:gd name="T83" fmla="*/ 212 h 1476"/>
                <a:gd name="T84" fmla="*/ 391 w 1477"/>
                <a:gd name="T85" fmla="*/ 171 h 1476"/>
                <a:gd name="T86" fmla="*/ 258 w 1477"/>
                <a:gd name="T87" fmla="*/ 177 h 1476"/>
                <a:gd name="T88" fmla="*/ 185 w 1477"/>
                <a:gd name="T89" fmla="*/ 248 h 1476"/>
                <a:gd name="T90" fmla="*/ 176 w 1477"/>
                <a:gd name="T91" fmla="*/ 381 h 1476"/>
                <a:gd name="T92" fmla="*/ 219 w 1477"/>
                <a:gd name="T93" fmla="*/ 436 h 1476"/>
                <a:gd name="T94" fmla="*/ 162 w 1477"/>
                <a:gd name="T95" fmla="*/ 576 h 1476"/>
                <a:gd name="T96" fmla="*/ 92 w 1477"/>
                <a:gd name="T97" fmla="*/ 583 h 1476"/>
                <a:gd name="T98" fmla="*/ 745 w 1477"/>
                <a:gd name="T99" fmla="*/ 469 h 1476"/>
                <a:gd name="T100" fmla="*/ 1005 w 1477"/>
                <a:gd name="T101" fmla="*/ 735 h 1476"/>
                <a:gd name="T102" fmla="*/ 738 w 1477"/>
                <a:gd name="T103" fmla="*/ 995 h 1476"/>
                <a:gd name="T104" fmla="*/ 478 w 1477"/>
                <a:gd name="T105" fmla="*/ 729 h 1476"/>
                <a:gd name="T106" fmla="*/ 745 w 1477"/>
                <a:gd name="T107" fmla="*/ 469 h 14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477" h="1476">
                  <a:moveTo>
                    <a:pt x="92" y="583"/>
                  </a:moveTo>
                  <a:cubicBezTo>
                    <a:pt x="41" y="589"/>
                    <a:pt x="2" y="631"/>
                    <a:pt x="2" y="682"/>
                  </a:cubicBezTo>
                  <a:cubicBezTo>
                    <a:pt x="1" y="783"/>
                    <a:pt x="1" y="783"/>
                    <a:pt x="1" y="783"/>
                  </a:cubicBezTo>
                  <a:cubicBezTo>
                    <a:pt x="0" y="834"/>
                    <a:pt x="38" y="877"/>
                    <a:pt x="88" y="883"/>
                  </a:cubicBezTo>
                  <a:cubicBezTo>
                    <a:pt x="162" y="893"/>
                    <a:pt x="162" y="893"/>
                    <a:pt x="162" y="893"/>
                  </a:cubicBezTo>
                  <a:cubicBezTo>
                    <a:pt x="175" y="938"/>
                    <a:pt x="192" y="981"/>
                    <a:pt x="215" y="1022"/>
                  </a:cubicBezTo>
                  <a:cubicBezTo>
                    <a:pt x="167" y="1081"/>
                    <a:pt x="167" y="1081"/>
                    <a:pt x="167" y="1081"/>
                  </a:cubicBezTo>
                  <a:cubicBezTo>
                    <a:pt x="135" y="1121"/>
                    <a:pt x="138" y="1178"/>
                    <a:pt x="173" y="1214"/>
                  </a:cubicBezTo>
                  <a:cubicBezTo>
                    <a:pt x="244" y="1287"/>
                    <a:pt x="244" y="1287"/>
                    <a:pt x="244" y="1287"/>
                  </a:cubicBezTo>
                  <a:cubicBezTo>
                    <a:pt x="280" y="1323"/>
                    <a:pt x="336" y="1327"/>
                    <a:pt x="377" y="1296"/>
                  </a:cubicBezTo>
                  <a:cubicBezTo>
                    <a:pt x="436" y="1250"/>
                    <a:pt x="436" y="1250"/>
                    <a:pt x="436" y="1250"/>
                  </a:cubicBezTo>
                  <a:cubicBezTo>
                    <a:pt x="478" y="1275"/>
                    <a:pt x="523" y="1294"/>
                    <a:pt x="569" y="1308"/>
                  </a:cubicBezTo>
                  <a:cubicBezTo>
                    <a:pt x="577" y="1385"/>
                    <a:pt x="577" y="1385"/>
                    <a:pt x="577" y="1385"/>
                  </a:cubicBezTo>
                  <a:cubicBezTo>
                    <a:pt x="582" y="1435"/>
                    <a:pt x="625" y="1474"/>
                    <a:pt x="676" y="1474"/>
                  </a:cubicBezTo>
                  <a:cubicBezTo>
                    <a:pt x="777" y="1475"/>
                    <a:pt x="777" y="1475"/>
                    <a:pt x="777" y="1475"/>
                  </a:cubicBezTo>
                  <a:cubicBezTo>
                    <a:pt x="828" y="1476"/>
                    <a:pt x="871" y="1439"/>
                    <a:pt x="877" y="1388"/>
                  </a:cubicBezTo>
                  <a:cubicBezTo>
                    <a:pt x="886" y="1315"/>
                    <a:pt x="886" y="1315"/>
                    <a:pt x="886" y="1315"/>
                  </a:cubicBezTo>
                  <a:cubicBezTo>
                    <a:pt x="937" y="1303"/>
                    <a:pt x="985" y="1284"/>
                    <a:pt x="1030" y="1259"/>
                  </a:cubicBezTo>
                  <a:cubicBezTo>
                    <a:pt x="1086" y="1305"/>
                    <a:pt x="1086" y="1305"/>
                    <a:pt x="1086" y="1305"/>
                  </a:cubicBezTo>
                  <a:cubicBezTo>
                    <a:pt x="1126" y="1337"/>
                    <a:pt x="1183" y="1334"/>
                    <a:pt x="1219" y="1299"/>
                  </a:cubicBezTo>
                  <a:cubicBezTo>
                    <a:pt x="1292" y="1228"/>
                    <a:pt x="1292" y="1228"/>
                    <a:pt x="1292" y="1228"/>
                  </a:cubicBezTo>
                  <a:cubicBezTo>
                    <a:pt x="1328" y="1192"/>
                    <a:pt x="1332" y="1135"/>
                    <a:pt x="1301" y="1095"/>
                  </a:cubicBezTo>
                  <a:cubicBezTo>
                    <a:pt x="1258" y="1039"/>
                    <a:pt x="1258" y="1039"/>
                    <a:pt x="1258" y="1039"/>
                  </a:cubicBezTo>
                  <a:cubicBezTo>
                    <a:pt x="1284" y="995"/>
                    <a:pt x="1305" y="949"/>
                    <a:pt x="1319" y="899"/>
                  </a:cubicBezTo>
                  <a:cubicBezTo>
                    <a:pt x="1385" y="893"/>
                    <a:pt x="1385" y="893"/>
                    <a:pt x="1385" y="893"/>
                  </a:cubicBezTo>
                  <a:cubicBezTo>
                    <a:pt x="1436" y="887"/>
                    <a:pt x="1474" y="845"/>
                    <a:pt x="1475" y="794"/>
                  </a:cubicBezTo>
                  <a:cubicBezTo>
                    <a:pt x="1476" y="693"/>
                    <a:pt x="1476" y="693"/>
                    <a:pt x="1476" y="693"/>
                  </a:cubicBezTo>
                  <a:cubicBezTo>
                    <a:pt x="1477" y="642"/>
                    <a:pt x="1439" y="599"/>
                    <a:pt x="1389" y="593"/>
                  </a:cubicBezTo>
                  <a:cubicBezTo>
                    <a:pt x="1324" y="584"/>
                    <a:pt x="1324" y="584"/>
                    <a:pt x="1324" y="584"/>
                  </a:cubicBezTo>
                  <a:cubicBezTo>
                    <a:pt x="1312" y="535"/>
                    <a:pt x="1293" y="488"/>
                    <a:pt x="1269" y="444"/>
                  </a:cubicBezTo>
                  <a:cubicBezTo>
                    <a:pt x="1310" y="395"/>
                    <a:pt x="1310" y="395"/>
                    <a:pt x="1310" y="395"/>
                  </a:cubicBezTo>
                  <a:cubicBezTo>
                    <a:pt x="1342" y="355"/>
                    <a:pt x="1339" y="298"/>
                    <a:pt x="1304" y="262"/>
                  </a:cubicBezTo>
                  <a:cubicBezTo>
                    <a:pt x="1233" y="189"/>
                    <a:pt x="1233" y="189"/>
                    <a:pt x="1233" y="189"/>
                  </a:cubicBezTo>
                  <a:cubicBezTo>
                    <a:pt x="1197" y="153"/>
                    <a:pt x="1140" y="149"/>
                    <a:pt x="1100" y="180"/>
                  </a:cubicBezTo>
                  <a:cubicBezTo>
                    <a:pt x="1052" y="217"/>
                    <a:pt x="1052" y="217"/>
                    <a:pt x="1052" y="217"/>
                  </a:cubicBezTo>
                  <a:cubicBezTo>
                    <a:pt x="1006" y="190"/>
                    <a:pt x="957" y="169"/>
                    <a:pt x="906" y="154"/>
                  </a:cubicBezTo>
                  <a:cubicBezTo>
                    <a:pt x="900" y="91"/>
                    <a:pt x="900" y="91"/>
                    <a:pt x="900" y="91"/>
                  </a:cubicBezTo>
                  <a:cubicBezTo>
                    <a:pt x="894" y="41"/>
                    <a:pt x="852" y="2"/>
                    <a:pt x="801" y="2"/>
                  </a:cubicBezTo>
                  <a:cubicBezTo>
                    <a:pt x="700" y="1"/>
                    <a:pt x="700" y="1"/>
                    <a:pt x="700" y="1"/>
                  </a:cubicBezTo>
                  <a:cubicBezTo>
                    <a:pt x="649" y="0"/>
                    <a:pt x="606" y="37"/>
                    <a:pt x="600" y="88"/>
                  </a:cubicBezTo>
                  <a:cubicBezTo>
                    <a:pt x="592" y="150"/>
                    <a:pt x="592" y="150"/>
                    <a:pt x="592" y="150"/>
                  </a:cubicBezTo>
                  <a:cubicBezTo>
                    <a:pt x="539" y="164"/>
                    <a:pt x="488" y="185"/>
                    <a:pt x="441" y="212"/>
                  </a:cubicBezTo>
                  <a:cubicBezTo>
                    <a:pt x="391" y="171"/>
                    <a:pt x="391" y="171"/>
                    <a:pt x="391" y="171"/>
                  </a:cubicBezTo>
                  <a:cubicBezTo>
                    <a:pt x="351" y="139"/>
                    <a:pt x="294" y="141"/>
                    <a:pt x="258" y="177"/>
                  </a:cubicBezTo>
                  <a:cubicBezTo>
                    <a:pt x="185" y="248"/>
                    <a:pt x="185" y="248"/>
                    <a:pt x="185" y="248"/>
                  </a:cubicBezTo>
                  <a:cubicBezTo>
                    <a:pt x="149" y="284"/>
                    <a:pt x="145" y="341"/>
                    <a:pt x="176" y="381"/>
                  </a:cubicBezTo>
                  <a:cubicBezTo>
                    <a:pt x="219" y="436"/>
                    <a:pt x="219" y="436"/>
                    <a:pt x="219" y="436"/>
                  </a:cubicBezTo>
                  <a:cubicBezTo>
                    <a:pt x="194" y="480"/>
                    <a:pt x="174" y="527"/>
                    <a:pt x="162" y="576"/>
                  </a:cubicBezTo>
                  <a:lnTo>
                    <a:pt x="92" y="583"/>
                  </a:lnTo>
                  <a:close/>
                  <a:moveTo>
                    <a:pt x="745" y="469"/>
                  </a:moveTo>
                  <a:cubicBezTo>
                    <a:pt x="890" y="471"/>
                    <a:pt x="1006" y="590"/>
                    <a:pt x="1005" y="735"/>
                  </a:cubicBezTo>
                  <a:cubicBezTo>
                    <a:pt x="1003" y="881"/>
                    <a:pt x="884" y="997"/>
                    <a:pt x="738" y="995"/>
                  </a:cubicBezTo>
                  <a:cubicBezTo>
                    <a:pt x="593" y="994"/>
                    <a:pt x="477" y="874"/>
                    <a:pt x="478" y="729"/>
                  </a:cubicBezTo>
                  <a:cubicBezTo>
                    <a:pt x="480" y="584"/>
                    <a:pt x="600" y="467"/>
                    <a:pt x="745" y="46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218987"/>
              <a:endParaRPr lang="en-IN" sz="2400">
                <a:solidFill>
                  <a:prstClr val="black"/>
                </a:solidFill>
                <a:latin typeface="Calibri"/>
              </a:endParaRPr>
            </a:p>
          </p:txBody>
        </p:sp>
      </p:grpSp>
      <p:sp>
        <p:nvSpPr>
          <p:cNvPr id="60" name="Freeform 34">
            <a:extLst>
              <a:ext uri="{FF2B5EF4-FFF2-40B4-BE49-F238E27FC236}">
                <a16:creationId xmlns:a16="http://schemas.microsoft.com/office/drawing/2014/main" id="{50005D0A-8E66-5284-CC5F-051E09E70773}"/>
              </a:ext>
            </a:extLst>
          </p:cNvPr>
          <p:cNvSpPr>
            <a:spLocks noEditPoints="1"/>
          </p:cNvSpPr>
          <p:nvPr/>
        </p:nvSpPr>
        <p:spPr bwMode="auto">
          <a:xfrm>
            <a:off x="5436156" y="3366043"/>
            <a:ext cx="650944" cy="647608"/>
          </a:xfrm>
          <a:custGeom>
            <a:avLst/>
            <a:gdLst>
              <a:gd name="T0" fmla="*/ 1224 w 2448"/>
              <a:gd name="T1" fmla="*/ 0 h 2442"/>
              <a:gd name="T2" fmla="*/ 0 w 2448"/>
              <a:gd name="T3" fmla="*/ 1221 h 2442"/>
              <a:gd name="T4" fmla="*/ 1224 w 2448"/>
              <a:gd name="T5" fmla="*/ 2442 h 2442"/>
              <a:gd name="T6" fmla="*/ 2448 w 2448"/>
              <a:gd name="T7" fmla="*/ 1221 h 2442"/>
              <a:gd name="T8" fmla="*/ 1224 w 2448"/>
              <a:gd name="T9" fmla="*/ 0 h 2442"/>
              <a:gd name="T10" fmla="*/ 286 w 2448"/>
              <a:gd name="T11" fmla="*/ 1262 h 2442"/>
              <a:gd name="T12" fmla="*/ 204 w 2448"/>
              <a:gd name="T13" fmla="*/ 1262 h 2442"/>
              <a:gd name="T14" fmla="*/ 163 w 2448"/>
              <a:gd name="T15" fmla="*/ 1221 h 2442"/>
              <a:gd name="T16" fmla="*/ 204 w 2448"/>
              <a:gd name="T17" fmla="*/ 1180 h 2442"/>
              <a:gd name="T18" fmla="*/ 286 w 2448"/>
              <a:gd name="T19" fmla="*/ 1180 h 2442"/>
              <a:gd name="T20" fmla="*/ 326 w 2448"/>
              <a:gd name="T21" fmla="*/ 1221 h 2442"/>
              <a:gd name="T22" fmla="*/ 286 w 2448"/>
              <a:gd name="T23" fmla="*/ 1262 h 2442"/>
              <a:gd name="T24" fmla="*/ 1183 w 2448"/>
              <a:gd name="T25" fmla="*/ 204 h 2442"/>
              <a:gd name="T26" fmla="*/ 1224 w 2448"/>
              <a:gd name="T27" fmla="*/ 163 h 2442"/>
              <a:gd name="T28" fmla="*/ 1265 w 2448"/>
              <a:gd name="T29" fmla="*/ 204 h 2442"/>
              <a:gd name="T30" fmla="*/ 1265 w 2448"/>
              <a:gd name="T31" fmla="*/ 285 h 2442"/>
              <a:gd name="T32" fmla="*/ 1224 w 2448"/>
              <a:gd name="T33" fmla="*/ 326 h 2442"/>
              <a:gd name="T34" fmla="*/ 1183 w 2448"/>
              <a:gd name="T35" fmla="*/ 285 h 2442"/>
              <a:gd name="T36" fmla="*/ 1183 w 2448"/>
              <a:gd name="T37" fmla="*/ 204 h 2442"/>
              <a:gd name="T38" fmla="*/ 1265 w 2448"/>
              <a:gd name="T39" fmla="*/ 2238 h 2442"/>
              <a:gd name="T40" fmla="*/ 1224 w 2448"/>
              <a:gd name="T41" fmla="*/ 2279 h 2442"/>
              <a:gd name="T42" fmla="*/ 1183 w 2448"/>
              <a:gd name="T43" fmla="*/ 2238 h 2442"/>
              <a:gd name="T44" fmla="*/ 1183 w 2448"/>
              <a:gd name="T45" fmla="*/ 2157 h 2442"/>
              <a:gd name="T46" fmla="*/ 1224 w 2448"/>
              <a:gd name="T47" fmla="*/ 2116 h 2442"/>
              <a:gd name="T48" fmla="*/ 1265 w 2448"/>
              <a:gd name="T49" fmla="*/ 2157 h 2442"/>
              <a:gd name="T50" fmla="*/ 1265 w 2448"/>
              <a:gd name="T51" fmla="*/ 2238 h 2442"/>
              <a:gd name="T52" fmla="*/ 1396 w 2448"/>
              <a:gd name="T53" fmla="*/ 1392 h 2442"/>
              <a:gd name="T54" fmla="*/ 559 w 2448"/>
              <a:gd name="T55" fmla="*/ 1881 h 2442"/>
              <a:gd name="T56" fmla="*/ 1049 w 2448"/>
              <a:gd name="T57" fmla="*/ 1047 h 2442"/>
              <a:gd name="T58" fmla="*/ 1886 w 2448"/>
              <a:gd name="T59" fmla="*/ 558 h 2442"/>
              <a:gd name="T60" fmla="*/ 1396 w 2448"/>
              <a:gd name="T61" fmla="*/ 1392 h 2442"/>
              <a:gd name="T62" fmla="*/ 2244 w 2448"/>
              <a:gd name="T63" fmla="*/ 1262 h 2442"/>
              <a:gd name="T64" fmla="*/ 2162 w 2448"/>
              <a:gd name="T65" fmla="*/ 1262 h 2442"/>
              <a:gd name="T66" fmla="*/ 2122 w 2448"/>
              <a:gd name="T67" fmla="*/ 1221 h 2442"/>
              <a:gd name="T68" fmla="*/ 2162 w 2448"/>
              <a:gd name="T69" fmla="*/ 1180 h 2442"/>
              <a:gd name="T70" fmla="*/ 2244 w 2448"/>
              <a:gd name="T71" fmla="*/ 1180 h 2442"/>
              <a:gd name="T72" fmla="*/ 2285 w 2448"/>
              <a:gd name="T73" fmla="*/ 1221 h 2442"/>
              <a:gd name="T74" fmla="*/ 2244 w 2448"/>
              <a:gd name="T75" fmla="*/ 1262 h 2442"/>
              <a:gd name="T76" fmla="*/ 1301 w 2448"/>
              <a:gd name="T77" fmla="*/ 1356 h 2442"/>
              <a:gd name="T78" fmla="*/ 1086 w 2448"/>
              <a:gd name="T79" fmla="*/ 1141 h 2442"/>
              <a:gd name="T80" fmla="*/ 790 w 2448"/>
              <a:gd name="T81" fmla="*/ 1651 h 2442"/>
              <a:gd name="T82" fmla="*/ 1301 w 2448"/>
              <a:gd name="T83" fmla="*/ 1356 h 244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</a:cxnLst>
            <a:rect l="0" t="0" r="r" b="b"/>
            <a:pathLst>
              <a:path w="2448" h="2442">
                <a:moveTo>
                  <a:pt x="1224" y="0"/>
                </a:moveTo>
                <a:cubicBezTo>
                  <a:pt x="548" y="0"/>
                  <a:pt x="0" y="547"/>
                  <a:pt x="0" y="1221"/>
                </a:cubicBezTo>
                <a:cubicBezTo>
                  <a:pt x="0" y="1895"/>
                  <a:pt x="548" y="2442"/>
                  <a:pt x="1224" y="2442"/>
                </a:cubicBezTo>
                <a:cubicBezTo>
                  <a:pt x="1900" y="2442"/>
                  <a:pt x="2448" y="1895"/>
                  <a:pt x="2448" y="1221"/>
                </a:cubicBezTo>
                <a:cubicBezTo>
                  <a:pt x="2448" y="547"/>
                  <a:pt x="1900" y="0"/>
                  <a:pt x="1224" y="0"/>
                </a:cubicBezTo>
                <a:close/>
                <a:moveTo>
                  <a:pt x="286" y="1262"/>
                </a:moveTo>
                <a:cubicBezTo>
                  <a:pt x="204" y="1262"/>
                  <a:pt x="204" y="1262"/>
                  <a:pt x="204" y="1262"/>
                </a:cubicBezTo>
                <a:cubicBezTo>
                  <a:pt x="181" y="1262"/>
                  <a:pt x="163" y="1243"/>
                  <a:pt x="163" y="1221"/>
                </a:cubicBezTo>
                <a:cubicBezTo>
                  <a:pt x="163" y="1199"/>
                  <a:pt x="181" y="1180"/>
                  <a:pt x="204" y="1180"/>
                </a:cubicBezTo>
                <a:cubicBezTo>
                  <a:pt x="286" y="1180"/>
                  <a:pt x="286" y="1180"/>
                  <a:pt x="286" y="1180"/>
                </a:cubicBezTo>
                <a:cubicBezTo>
                  <a:pt x="308" y="1180"/>
                  <a:pt x="326" y="1199"/>
                  <a:pt x="326" y="1221"/>
                </a:cubicBezTo>
                <a:cubicBezTo>
                  <a:pt x="326" y="1243"/>
                  <a:pt x="308" y="1262"/>
                  <a:pt x="286" y="1262"/>
                </a:cubicBezTo>
                <a:close/>
                <a:moveTo>
                  <a:pt x="1183" y="204"/>
                </a:moveTo>
                <a:cubicBezTo>
                  <a:pt x="1183" y="181"/>
                  <a:pt x="1201" y="163"/>
                  <a:pt x="1224" y="163"/>
                </a:cubicBezTo>
                <a:cubicBezTo>
                  <a:pt x="1247" y="163"/>
                  <a:pt x="1265" y="181"/>
                  <a:pt x="1265" y="204"/>
                </a:cubicBezTo>
                <a:cubicBezTo>
                  <a:pt x="1265" y="285"/>
                  <a:pt x="1265" y="285"/>
                  <a:pt x="1265" y="285"/>
                </a:cubicBezTo>
                <a:cubicBezTo>
                  <a:pt x="1265" y="308"/>
                  <a:pt x="1247" y="326"/>
                  <a:pt x="1224" y="326"/>
                </a:cubicBezTo>
                <a:cubicBezTo>
                  <a:pt x="1201" y="326"/>
                  <a:pt x="1183" y="308"/>
                  <a:pt x="1183" y="285"/>
                </a:cubicBezTo>
                <a:lnTo>
                  <a:pt x="1183" y="204"/>
                </a:lnTo>
                <a:close/>
                <a:moveTo>
                  <a:pt x="1265" y="2238"/>
                </a:moveTo>
                <a:cubicBezTo>
                  <a:pt x="1265" y="2261"/>
                  <a:pt x="1247" y="2279"/>
                  <a:pt x="1224" y="2279"/>
                </a:cubicBezTo>
                <a:cubicBezTo>
                  <a:pt x="1201" y="2279"/>
                  <a:pt x="1183" y="2261"/>
                  <a:pt x="1183" y="2238"/>
                </a:cubicBezTo>
                <a:cubicBezTo>
                  <a:pt x="1183" y="2157"/>
                  <a:pt x="1183" y="2157"/>
                  <a:pt x="1183" y="2157"/>
                </a:cubicBezTo>
                <a:cubicBezTo>
                  <a:pt x="1183" y="2134"/>
                  <a:pt x="1201" y="2116"/>
                  <a:pt x="1224" y="2116"/>
                </a:cubicBezTo>
                <a:cubicBezTo>
                  <a:pt x="1247" y="2116"/>
                  <a:pt x="1265" y="2134"/>
                  <a:pt x="1265" y="2157"/>
                </a:cubicBezTo>
                <a:lnTo>
                  <a:pt x="1265" y="2238"/>
                </a:lnTo>
                <a:close/>
                <a:moveTo>
                  <a:pt x="1396" y="1392"/>
                </a:moveTo>
                <a:cubicBezTo>
                  <a:pt x="559" y="1881"/>
                  <a:pt x="559" y="1881"/>
                  <a:pt x="559" y="1881"/>
                </a:cubicBezTo>
                <a:cubicBezTo>
                  <a:pt x="1049" y="1047"/>
                  <a:pt x="1049" y="1047"/>
                  <a:pt x="1049" y="1047"/>
                </a:cubicBezTo>
                <a:cubicBezTo>
                  <a:pt x="1886" y="558"/>
                  <a:pt x="1886" y="558"/>
                  <a:pt x="1886" y="558"/>
                </a:cubicBezTo>
                <a:lnTo>
                  <a:pt x="1396" y="1392"/>
                </a:lnTo>
                <a:close/>
                <a:moveTo>
                  <a:pt x="2244" y="1262"/>
                </a:moveTo>
                <a:cubicBezTo>
                  <a:pt x="2162" y="1262"/>
                  <a:pt x="2162" y="1262"/>
                  <a:pt x="2162" y="1262"/>
                </a:cubicBezTo>
                <a:cubicBezTo>
                  <a:pt x="2140" y="1262"/>
                  <a:pt x="2122" y="1243"/>
                  <a:pt x="2122" y="1221"/>
                </a:cubicBezTo>
                <a:cubicBezTo>
                  <a:pt x="2122" y="1199"/>
                  <a:pt x="2140" y="1180"/>
                  <a:pt x="2162" y="1180"/>
                </a:cubicBezTo>
                <a:cubicBezTo>
                  <a:pt x="2244" y="1180"/>
                  <a:pt x="2244" y="1180"/>
                  <a:pt x="2244" y="1180"/>
                </a:cubicBezTo>
                <a:cubicBezTo>
                  <a:pt x="2267" y="1180"/>
                  <a:pt x="2285" y="1199"/>
                  <a:pt x="2285" y="1221"/>
                </a:cubicBezTo>
                <a:cubicBezTo>
                  <a:pt x="2285" y="1243"/>
                  <a:pt x="2267" y="1262"/>
                  <a:pt x="2244" y="1262"/>
                </a:cubicBezTo>
                <a:close/>
                <a:moveTo>
                  <a:pt x="1301" y="1356"/>
                </a:moveTo>
                <a:cubicBezTo>
                  <a:pt x="1086" y="1141"/>
                  <a:pt x="1086" y="1141"/>
                  <a:pt x="1086" y="1141"/>
                </a:cubicBezTo>
                <a:cubicBezTo>
                  <a:pt x="790" y="1651"/>
                  <a:pt x="790" y="1651"/>
                  <a:pt x="790" y="1651"/>
                </a:cubicBezTo>
                <a:lnTo>
                  <a:pt x="1301" y="1356"/>
                </a:lnTo>
                <a:close/>
              </a:path>
            </a:pathLst>
          </a:custGeom>
          <a:solidFill>
            <a:schemeClr val="bg1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1218987"/>
            <a:endParaRPr lang="en-IN" sz="2400">
              <a:solidFill>
                <a:prstClr val="black"/>
              </a:solidFill>
              <a:latin typeface="Calibri"/>
            </a:endParaRPr>
          </a:p>
        </p:txBody>
      </p:sp>
      <p:grpSp>
        <p:nvGrpSpPr>
          <p:cNvPr id="61" name="Group 60">
            <a:extLst>
              <a:ext uri="{FF2B5EF4-FFF2-40B4-BE49-F238E27FC236}">
                <a16:creationId xmlns:a16="http://schemas.microsoft.com/office/drawing/2014/main" id="{B0E90CDE-D703-886C-F2DB-71D5FFF4B8AA}"/>
              </a:ext>
            </a:extLst>
          </p:cNvPr>
          <p:cNvGrpSpPr/>
          <p:nvPr/>
        </p:nvGrpSpPr>
        <p:grpSpPr>
          <a:xfrm>
            <a:off x="7345384" y="3286469"/>
            <a:ext cx="805928" cy="674152"/>
            <a:chOff x="3670301" y="3532187"/>
            <a:chExt cx="669925" cy="560388"/>
          </a:xfrm>
          <a:solidFill>
            <a:schemeClr val="bg1"/>
          </a:solidFill>
        </p:grpSpPr>
        <p:sp>
          <p:nvSpPr>
            <p:cNvPr id="62" name="Freeform 48">
              <a:extLst>
                <a:ext uri="{FF2B5EF4-FFF2-40B4-BE49-F238E27FC236}">
                  <a16:creationId xmlns:a16="http://schemas.microsoft.com/office/drawing/2014/main" id="{61F0C80E-8321-7BED-2362-FFF7F14A294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910013" y="3897313"/>
              <a:ext cx="192088" cy="112713"/>
            </a:xfrm>
            <a:custGeom>
              <a:avLst/>
              <a:gdLst>
                <a:gd name="T0" fmla="*/ 44 w 89"/>
                <a:gd name="T1" fmla="*/ 52 h 52"/>
                <a:gd name="T2" fmla="*/ 0 w 89"/>
                <a:gd name="T3" fmla="*/ 26 h 52"/>
                <a:gd name="T4" fmla="*/ 44 w 89"/>
                <a:gd name="T5" fmla="*/ 0 h 52"/>
                <a:gd name="T6" fmla="*/ 89 w 89"/>
                <a:gd name="T7" fmla="*/ 26 h 52"/>
                <a:gd name="T8" fmla="*/ 44 w 89"/>
                <a:gd name="T9" fmla="*/ 52 h 52"/>
                <a:gd name="T10" fmla="*/ 44 w 89"/>
                <a:gd name="T11" fmla="*/ 12 h 52"/>
                <a:gd name="T12" fmla="*/ 12 w 89"/>
                <a:gd name="T13" fmla="*/ 26 h 52"/>
                <a:gd name="T14" fmla="*/ 44 w 89"/>
                <a:gd name="T15" fmla="*/ 40 h 52"/>
                <a:gd name="T16" fmla="*/ 77 w 89"/>
                <a:gd name="T17" fmla="*/ 26 h 52"/>
                <a:gd name="T18" fmla="*/ 44 w 89"/>
                <a:gd name="T19" fmla="*/ 12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89" h="52">
                  <a:moveTo>
                    <a:pt x="44" y="52"/>
                  </a:moveTo>
                  <a:cubicBezTo>
                    <a:pt x="19" y="52"/>
                    <a:pt x="0" y="41"/>
                    <a:pt x="0" y="26"/>
                  </a:cubicBezTo>
                  <a:cubicBezTo>
                    <a:pt x="0" y="11"/>
                    <a:pt x="19" y="0"/>
                    <a:pt x="44" y="0"/>
                  </a:cubicBezTo>
                  <a:cubicBezTo>
                    <a:pt x="70" y="0"/>
                    <a:pt x="89" y="11"/>
                    <a:pt x="89" y="26"/>
                  </a:cubicBezTo>
                  <a:cubicBezTo>
                    <a:pt x="89" y="41"/>
                    <a:pt x="70" y="52"/>
                    <a:pt x="44" y="52"/>
                  </a:cubicBezTo>
                  <a:close/>
                  <a:moveTo>
                    <a:pt x="44" y="12"/>
                  </a:moveTo>
                  <a:cubicBezTo>
                    <a:pt x="24" y="12"/>
                    <a:pt x="12" y="20"/>
                    <a:pt x="12" y="26"/>
                  </a:cubicBezTo>
                  <a:cubicBezTo>
                    <a:pt x="12" y="32"/>
                    <a:pt x="24" y="40"/>
                    <a:pt x="44" y="40"/>
                  </a:cubicBezTo>
                  <a:cubicBezTo>
                    <a:pt x="65" y="40"/>
                    <a:pt x="77" y="32"/>
                    <a:pt x="77" y="26"/>
                  </a:cubicBezTo>
                  <a:cubicBezTo>
                    <a:pt x="77" y="20"/>
                    <a:pt x="65" y="12"/>
                    <a:pt x="44" y="12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218987"/>
              <a:endParaRPr lang="en-IN" sz="24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63" name="Freeform 49">
              <a:extLst>
                <a:ext uri="{FF2B5EF4-FFF2-40B4-BE49-F238E27FC236}">
                  <a16:creationId xmlns:a16="http://schemas.microsoft.com/office/drawing/2014/main" id="{98F118EB-5607-E017-4B01-15E6AABE212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876676" y="3633788"/>
              <a:ext cx="258763" cy="171450"/>
            </a:xfrm>
            <a:custGeom>
              <a:avLst/>
              <a:gdLst>
                <a:gd name="T0" fmla="*/ 81 w 163"/>
                <a:gd name="T1" fmla="*/ 108 h 108"/>
                <a:gd name="T2" fmla="*/ 0 w 163"/>
                <a:gd name="T3" fmla="*/ 55 h 108"/>
                <a:gd name="T4" fmla="*/ 81 w 163"/>
                <a:gd name="T5" fmla="*/ 0 h 108"/>
                <a:gd name="T6" fmla="*/ 163 w 163"/>
                <a:gd name="T7" fmla="*/ 55 h 108"/>
                <a:gd name="T8" fmla="*/ 81 w 163"/>
                <a:gd name="T9" fmla="*/ 108 h 108"/>
                <a:gd name="T10" fmla="*/ 30 w 163"/>
                <a:gd name="T11" fmla="*/ 55 h 108"/>
                <a:gd name="T12" fmla="*/ 81 w 163"/>
                <a:gd name="T13" fmla="*/ 89 h 108"/>
                <a:gd name="T14" fmla="*/ 133 w 163"/>
                <a:gd name="T15" fmla="*/ 55 h 108"/>
                <a:gd name="T16" fmla="*/ 81 w 163"/>
                <a:gd name="T17" fmla="*/ 20 h 108"/>
                <a:gd name="T18" fmla="*/ 30 w 163"/>
                <a:gd name="T19" fmla="*/ 55 h 1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63" h="108">
                  <a:moveTo>
                    <a:pt x="81" y="108"/>
                  </a:moveTo>
                  <a:lnTo>
                    <a:pt x="0" y="55"/>
                  </a:lnTo>
                  <a:lnTo>
                    <a:pt x="81" y="0"/>
                  </a:lnTo>
                  <a:lnTo>
                    <a:pt x="163" y="55"/>
                  </a:lnTo>
                  <a:lnTo>
                    <a:pt x="81" y="108"/>
                  </a:lnTo>
                  <a:close/>
                  <a:moveTo>
                    <a:pt x="30" y="55"/>
                  </a:moveTo>
                  <a:lnTo>
                    <a:pt x="81" y="89"/>
                  </a:lnTo>
                  <a:lnTo>
                    <a:pt x="133" y="55"/>
                  </a:lnTo>
                  <a:lnTo>
                    <a:pt x="81" y="20"/>
                  </a:lnTo>
                  <a:lnTo>
                    <a:pt x="30" y="55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218987"/>
              <a:endParaRPr lang="en-IN" sz="24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64" name="Freeform 50">
              <a:extLst>
                <a:ext uri="{FF2B5EF4-FFF2-40B4-BE49-F238E27FC236}">
                  <a16:creationId xmlns:a16="http://schemas.microsoft.com/office/drawing/2014/main" id="{85D6976F-2D78-5A0A-5B9A-71FD47135B9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102101" y="3797300"/>
              <a:ext cx="238125" cy="96838"/>
            </a:xfrm>
            <a:custGeom>
              <a:avLst/>
              <a:gdLst>
                <a:gd name="T0" fmla="*/ 150 w 150"/>
                <a:gd name="T1" fmla="*/ 61 h 61"/>
                <a:gd name="T2" fmla="*/ 0 w 150"/>
                <a:gd name="T3" fmla="*/ 61 h 61"/>
                <a:gd name="T4" fmla="*/ 0 w 150"/>
                <a:gd name="T5" fmla="*/ 0 h 61"/>
                <a:gd name="T6" fmla="*/ 150 w 150"/>
                <a:gd name="T7" fmla="*/ 0 h 61"/>
                <a:gd name="T8" fmla="*/ 150 w 150"/>
                <a:gd name="T9" fmla="*/ 61 h 61"/>
                <a:gd name="T10" fmla="*/ 17 w 150"/>
                <a:gd name="T11" fmla="*/ 45 h 61"/>
                <a:gd name="T12" fmla="*/ 134 w 150"/>
                <a:gd name="T13" fmla="*/ 45 h 61"/>
                <a:gd name="T14" fmla="*/ 134 w 150"/>
                <a:gd name="T15" fmla="*/ 16 h 61"/>
                <a:gd name="T16" fmla="*/ 17 w 150"/>
                <a:gd name="T17" fmla="*/ 16 h 61"/>
                <a:gd name="T18" fmla="*/ 17 w 150"/>
                <a:gd name="T19" fmla="*/ 45 h 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50" h="61">
                  <a:moveTo>
                    <a:pt x="150" y="61"/>
                  </a:moveTo>
                  <a:lnTo>
                    <a:pt x="0" y="61"/>
                  </a:lnTo>
                  <a:lnTo>
                    <a:pt x="0" y="0"/>
                  </a:lnTo>
                  <a:lnTo>
                    <a:pt x="150" y="0"/>
                  </a:lnTo>
                  <a:lnTo>
                    <a:pt x="150" y="61"/>
                  </a:lnTo>
                  <a:close/>
                  <a:moveTo>
                    <a:pt x="17" y="45"/>
                  </a:moveTo>
                  <a:lnTo>
                    <a:pt x="134" y="45"/>
                  </a:lnTo>
                  <a:lnTo>
                    <a:pt x="134" y="16"/>
                  </a:lnTo>
                  <a:lnTo>
                    <a:pt x="17" y="16"/>
                  </a:lnTo>
                  <a:lnTo>
                    <a:pt x="17" y="45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218987"/>
              <a:endParaRPr lang="en-IN" sz="24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65" name="Freeform 51">
              <a:extLst>
                <a:ext uri="{FF2B5EF4-FFF2-40B4-BE49-F238E27FC236}">
                  <a16:creationId xmlns:a16="http://schemas.microsoft.com/office/drawing/2014/main" id="{01F7D1F6-E14A-5D5D-B30B-761C96E0647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670301" y="3797300"/>
              <a:ext cx="239713" cy="96838"/>
            </a:xfrm>
            <a:custGeom>
              <a:avLst/>
              <a:gdLst>
                <a:gd name="T0" fmla="*/ 151 w 151"/>
                <a:gd name="T1" fmla="*/ 61 h 61"/>
                <a:gd name="T2" fmla="*/ 0 w 151"/>
                <a:gd name="T3" fmla="*/ 61 h 61"/>
                <a:gd name="T4" fmla="*/ 0 w 151"/>
                <a:gd name="T5" fmla="*/ 0 h 61"/>
                <a:gd name="T6" fmla="*/ 151 w 151"/>
                <a:gd name="T7" fmla="*/ 0 h 61"/>
                <a:gd name="T8" fmla="*/ 151 w 151"/>
                <a:gd name="T9" fmla="*/ 61 h 61"/>
                <a:gd name="T10" fmla="*/ 17 w 151"/>
                <a:gd name="T11" fmla="*/ 45 h 61"/>
                <a:gd name="T12" fmla="*/ 134 w 151"/>
                <a:gd name="T13" fmla="*/ 45 h 61"/>
                <a:gd name="T14" fmla="*/ 134 w 151"/>
                <a:gd name="T15" fmla="*/ 16 h 61"/>
                <a:gd name="T16" fmla="*/ 17 w 151"/>
                <a:gd name="T17" fmla="*/ 16 h 61"/>
                <a:gd name="T18" fmla="*/ 17 w 151"/>
                <a:gd name="T19" fmla="*/ 45 h 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51" h="61">
                  <a:moveTo>
                    <a:pt x="151" y="61"/>
                  </a:moveTo>
                  <a:lnTo>
                    <a:pt x="0" y="61"/>
                  </a:lnTo>
                  <a:lnTo>
                    <a:pt x="0" y="0"/>
                  </a:lnTo>
                  <a:lnTo>
                    <a:pt x="151" y="0"/>
                  </a:lnTo>
                  <a:lnTo>
                    <a:pt x="151" y="61"/>
                  </a:lnTo>
                  <a:close/>
                  <a:moveTo>
                    <a:pt x="17" y="45"/>
                  </a:moveTo>
                  <a:lnTo>
                    <a:pt x="134" y="45"/>
                  </a:lnTo>
                  <a:lnTo>
                    <a:pt x="134" y="16"/>
                  </a:lnTo>
                  <a:lnTo>
                    <a:pt x="17" y="16"/>
                  </a:lnTo>
                  <a:lnTo>
                    <a:pt x="17" y="45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218987"/>
              <a:endParaRPr lang="en-IN" sz="24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66" name="Rectangle 52">
              <a:extLst>
                <a:ext uri="{FF2B5EF4-FFF2-40B4-BE49-F238E27FC236}">
                  <a16:creationId xmlns:a16="http://schemas.microsoft.com/office/drawing/2014/main" id="{019F3DDD-EBA5-69CC-F85D-0D8738E1CCC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992563" y="3532187"/>
              <a:ext cx="25400" cy="117475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218987"/>
              <a:endParaRPr lang="en-IN" sz="24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67" name="Rectangle 53">
              <a:extLst>
                <a:ext uri="{FF2B5EF4-FFF2-40B4-BE49-F238E27FC236}">
                  <a16:creationId xmlns:a16="http://schemas.microsoft.com/office/drawing/2014/main" id="{35CFD09F-F06C-B93A-CD41-75BB1F82EA5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992563" y="4000500"/>
              <a:ext cx="25400" cy="92075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218987"/>
              <a:endParaRPr lang="en-IN" sz="24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68" name="Freeform 54">
              <a:extLst>
                <a:ext uri="{FF2B5EF4-FFF2-40B4-BE49-F238E27FC236}">
                  <a16:creationId xmlns:a16="http://schemas.microsoft.com/office/drawing/2014/main" id="{C0F53824-C1E8-1D77-C31B-5AEDC3CCCDEE}"/>
                </a:ext>
              </a:extLst>
            </p:cNvPr>
            <p:cNvSpPr>
              <a:spLocks/>
            </p:cNvSpPr>
            <p:nvPr/>
          </p:nvSpPr>
          <p:spPr bwMode="auto">
            <a:xfrm>
              <a:off x="3781426" y="3711575"/>
              <a:ext cx="136525" cy="93663"/>
            </a:xfrm>
            <a:custGeom>
              <a:avLst/>
              <a:gdLst>
                <a:gd name="T0" fmla="*/ 11 w 86"/>
                <a:gd name="T1" fmla="*/ 11 h 59"/>
                <a:gd name="T2" fmla="*/ 86 w 86"/>
                <a:gd name="T3" fmla="*/ 11 h 59"/>
                <a:gd name="T4" fmla="*/ 86 w 86"/>
                <a:gd name="T5" fmla="*/ 0 h 59"/>
                <a:gd name="T6" fmla="*/ 0 w 86"/>
                <a:gd name="T7" fmla="*/ 0 h 59"/>
                <a:gd name="T8" fmla="*/ 0 w 86"/>
                <a:gd name="T9" fmla="*/ 59 h 59"/>
                <a:gd name="T10" fmla="*/ 11 w 86"/>
                <a:gd name="T11" fmla="*/ 59 h 59"/>
                <a:gd name="T12" fmla="*/ 11 w 86"/>
                <a:gd name="T13" fmla="*/ 11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6" h="59">
                  <a:moveTo>
                    <a:pt x="11" y="11"/>
                  </a:moveTo>
                  <a:lnTo>
                    <a:pt x="86" y="11"/>
                  </a:lnTo>
                  <a:lnTo>
                    <a:pt x="86" y="0"/>
                  </a:lnTo>
                  <a:lnTo>
                    <a:pt x="0" y="0"/>
                  </a:lnTo>
                  <a:lnTo>
                    <a:pt x="0" y="59"/>
                  </a:lnTo>
                  <a:lnTo>
                    <a:pt x="11" y="59"/>
                  </a:lnTo>
                  <a:lnTo>
                    <a:pt x="11" y="11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218987"/>
              <a:endParaRPr lang="en-IN" sz="24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69" name="Freeform 55">
              <a:extLst>
                <a:ext uri="{FF2B5EF4-FFF2-40B4-BE49-F238E27FC236}">
                  <a16:creationId xmlns:a16="http://schemas.microsoft.com/office/drawing/2014/main" id="{37FFEF22-629D-28DD-2542-BABE0D816E13}"/>
                </a:ext>
              </a:extLst>
            </p:cNvPr>
            <p:cNvSpPr>
              <a:spLocks/>
            </p:cNvSpPr>
            <p:nvPr/>
          </p:nvSpPr>
          <p:spPr bwMode="auto">
            <a:xfrm>
              <a:off x="4106863" y="3711575"/>
              <a:ext cx="123825" cy="93663"/>
            </a:xfrm>
            <a:custGeom>
              <a:avLst/>
              <a:gdLst>
                <a:gd name="T0" fmla="*/ 67 w 78"/>
                <a:gd name="T1" fmla="*/ 11 h 59"/>
                <a:gd name="T2" fmla="*/ 67 w 78"/>
                <a:gd name="T3" fmla="*/ 59 h 59"/>
                <a:gd name="T4" fmla="*/ 78 w 78"/>
                <a:gd name="T5" fmla="*/ 59 h 59"/>
                <a:gd name="T6" fmla="*/ 78 w 78"/>
                <a:gd name="T7" fmla="*/ 0 h 59"/>
                <a:gd name="T8" fmla="*/ 0 w 78"/>
                <a:gd name="T9" fmla="*/ 0 h 59"/>
                <a:gd name="T10" fmla="*/ 0 w 78"/>
                <a:gd name="T11" fmla="*/ 11 h 59"/>
                <a:gd name="T12" fmla="*/ 67 w 78"/>
                <a:gd name="T13" fmla="*/ 11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8" h="59">
                  <a:moveTo>
                    <a:pt x="67" y="11"/>
                  </a:moveTo>
                  <a:lnTo>
                    <a:pt x="67" y="59"/>
                  </a:lnTo>
                  <a:lnTo>
                    <a:pt x="78" y="59"/>
                  </a:lnTo>
                  <a:lnTo>
                    <a:pt x="78" y="0"/>
                  </a:lnTo>
                  <a:lnTo>
                    <a:pt x="0" y="0"/>
                  </a:lnTo>
                  <a:lnTo>
                    <a:pt x="0" y="11"/>
                  </a:lnTo>
                  <a:lnTo>
                    <a:pt x="67" y="11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218987"/>
              <a:endParaRPr lang="en-IN" sz="24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70" name="Freeform 56">
              <a:extLst>
                <a:ext uri="{FF2B5EF4-FFF2-40B4-BE49-F238E27FC236}">
                  <a16:creationId xmlns:a16="http://schemas.microsoft.com/office/drawing/2014/main" id="{C876048E-9A7A-3004-775C-BD63D08CD236}"/>
                </a:ext>
              </a:extLst>
            </p:cNvPr>
            <p:cNvSpPr>
              <a:spLocks/>
            </p:cNvSpPr>
            <p:nvPr/>
          </p:nvSpPr>
          <p:spPr bwMode="auto">
            <a:xfrm>
              <a:off x="4087813" y="3887788"/>
              <a:ext cx="142875" cy="74613"/>
            </a:xfrm>
            <a:custGeom>
              <a:avLst/>
              <a:gdLst>
                <a:gd name="T0" fmla="*/ 79 w 90"/>
                <a:gd name="T1" fmla="*/ 36 h 47"/>
                <a:gd name="T2" fmla="*/ 0 w 90"/>
                <a:gd name="T3" fmla="*/ 36 h 47"/>
                <a:gd name="T4" fmla="*/ 0 w 90"/>
                <a:gd name="T5" fmla="*/ 47 h 47"/>
                <a:gd name="T6" fmla="*/ 90 w 90"/>
                <a:gd name="T7" fmla="*/ 47 h 47"/>
                <a:gd name="T8" fmla="*/ 90 w 90"/>
                <a:gd name="T9" fmla="*/ 0 h 47"/>
                <a:gd name="T10" fmla="*/ 79 w 90"/>
                <a:gd name="T11" fmla="*/ 0 h 47"/>
                <a:gd name="T12" fmla="*/ 79 w 90"/>
                <a:gd name="T13" fmla="*/ 36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90" h="47">
                  <a:moveTo>
                    <a:pt x="79" y="36"/>
                  </a:moveTo>
                  <a:lnTo>
                    <a:pt x="0" y="36"/>
                  </a:lnTo>
                  <a:lnTo>
                    <a:pt x="0" y="47"/>
                  </a:lnTo>
                  <a:lnTo>
                    <a:pt x="90" y="47"/>
                  </a:lnTo>
                  <a:lnTo>
                    <a:pt x="90" y="0"/>
                  </a:lnTo>
                  <a:lnTo>
                    <a:pt x="79" y="0"/>
                  </a:lnTo>
                  <a:lnTo>
                    <a:pt x="79" y="36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218987"/>
              <a:endParaRPr lang="en-IN" sz="24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71" name="Freeform 57">
              <a:extLst>
                <a:ext uri="{FF2B5EF4-FFF2-40B4-BE49-F238E27FC236}">
                  <a16:creationId xmlns:a16="http://schemas.microsoft.com/office/drawing/2014/main" id="{16896D4C-E5F3-B803-9009-D96E5503D031}"/>
                </a:ext>
              </a:extLst>
            </p:cNvPr>
            <p:cNvSpPr>
              <a:spLocks/>
            </p:cNvSpPr>
            <p:nvPr/>
          </p:nvSpPr>
          <p:spPr bwMode="auto">
            <a:xfrm>
              <a:off x="3781426" y="3879850"/>
              <a:ext cx="147638" cy="82550"/>
            </a:xfrm>
            <a:custGeom>
              <a:avLst/>
              <a:gdLst>
                <a:gd name="T0" fmla="*/ 11 w 93"/>
                <a:gd name="T1" fmla="*/ 41 h 52"/>
                <a:gd name="T2" fmla="*/ 11 w 93"/>
                <a:gd name="T3" fmla="*/ 0 h 52"/>
                <a:gd name="T4" fmla="*/ 0 w 93"/>
                <a:gd name="T5" fmla="*/ 0 h 52"/>
                <a:gd name="T6" fmla="*/ 0 w 93"/>
                <a:gd name="T7" fmla="*/ 52 h 52"/>
                <a:gd name="T8" fmla="*/ 93 w 93"/>
                <a:gd name="T9" fmla="*/ 52 h 52"/>
                <a:gd name="T10" fmla="*/ 93 w 93"/>
                <a:gd name="T11" fmla="*/ 41 h 52"/>
                <a:gd name="T12" fmla="*/ 11 w 93"/>
                <a:gd name="T13" fmla="*/ 41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93" h="52">
                  <a:moveTo>
                    <a:pt x="11" y="41"/>
                  </a:moveTo>
                  <a:lnTo>
                    <a:pt x="11" y="0"/>
                  </a:lnTo>
                  <a:lnTo>
                    <a:pt x="0" y="0"/>
                  </a:lnTo>
                  <a:lnTo>
                    <a:pt x="0" y="52"/>
                  </a:lnTo>
                  <a:lnTo>
                    <a:pt x="93" y="52"/>
                  </a:lnTo>
                  <a:lnTo>
                    <a:pt x="93" y="41"/>
                  </a:lnTo>
                  <a:lnTo>
                    <a:pt x="11" y="41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218987"/>
              <a:endParaRPr lang="en-IN" sz="2400">
                <a:solidFill>
                  <a:prstClr val="black"/>
                </a:solidFill>
                <a:latin typeface="Calibri"/>
              </a:endParaRPr>
            </a:p>
          </p:txBody>
        </p:sp>
      </p:grpSp>
      <p:sp>
        <p:nvSpPr>
          <p:cNvPr id="72" name="TextBox 71">
            <a:extLst>
              <a:ext uri="{FF2B5EF4-FFF2-40B4-BE49-F238E27FC236}">
                <a16:creationId xmlns:a16="http://schemas.microsoft.com/office/drawing/2014/main" id="{85B8EE83-BE7F-E828-5A13-6395913ED2A6}"/>
              </a:ext>
            </a:extLst>
          </p:cNvPr>
          <p:cNvSpPr txBox="1"/>
          <p:nvPr/>
        </p:nvSpPr>
        <p:spPr>
          <a:xfrm>
            <a:off x="4532448" y="2356165"/>
            <a:ext cx="223880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218987"/>
            <a:r>
              <a:rPr lang="en-IN" dirty="0">
                <a:solidFill>
                  <a:prstClr val="black">
                    <a:lumMod val="75000"/>
                    <a:lumOff val="25000"/>
                  </a:prst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Limited Off-site Production</a:t>
            </a:r>
          </a:p>
        </p:txBody>
      </p:sp>
      <p:sp>
        <p:nvSpPr>
          <p:cNvPr id="73" name="TextBox 72">
            <a:extLst>
              <a:ext uri="{FF2B5EF4-FFF2-40B4-BE49-F238E27FC236}">
                <a16:creationId xmlns:a16="http://schemas.microsoft.com/office/drawing/2014/main" id="{25693123-24E1-8A87-69DB-061D6446CF8C}"/>
              </a:ext>
            </a:extLst>
          </p:cNvPr>
          <p:cNvSpPr txBox="1"/>
          <p:nvPr/>
        </p:nvSpPr>
        <p:spPr>
          <a:xfrm>
            <a:off x="6745281" y="2330522"/>
            <a:ext cx="200958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218987"/>
            <a:r>
              <a:rPr lang="en-IN" dirty="0">
                <a:solidFill>
                  <a:prstClr val="black">
                    <a:lumMod val="75000"/>
                    <a:lumOff val="25000"/>
                  </a:prst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Poor Investment in Technology</a:t>
            </a:r>
          </a:p>
        </p:txBody>
      </p:sp>
      <p:sp>
        <p:nvSpPr>
          <p:cNvPr id="78" name="TextBox 68">
            <a:extLst>
              <a:ext uri="{FF2B5EF4-FFF2-40B4-BE49-F238E27FC236}">
                <a16:creationId xmlns:a16="http://schemas.microsoft.com/office/drawing/2014/main" id="{D14C9062-26A6-D51D-EA86-0BD3083D3441}"/>
              </a:ext>
            </a:extLst>
          </p:cNvPr>
          <p:cNvSpPr txBox="1"/>
          <p:nvPr/>
        </p:nvSpPr>
        <p:spPr>
          <a:xfrm>
            <a:off x="-46228" y="1946590"/>
            <a:ext cx="247983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493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8987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480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7973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467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6960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6453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5947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IN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Modest Construction Productivity</a:t>
            </a:r>
          </a:p>
        </p:txBody>
      </p:sp>
      <p:sp>
        <p:nvSpPr>
          <p:cNvPr id="79" name="TextBox 68">
            <a:extLst>
              <a:ext uri="{FF2B5EF4-FFF2-40B4-BE49-F238E27FC236}">
                <a16:creationId xmlns:a16="http://schemas.microsoft.com/office/drawing/2014/main" id="{01699414-25E1-BE36-31AF-122C45C1E2A3}"/>
              </a:ext>
            </a:extLst>
          </p:cNvPr>
          <p:cNvSpPr txBox="1"/>
          <p:nvPr/>
        </p:nvSpPr>
        <p:spPr>
          <a:xfrm>
            <a:off x="8721082" y="1896640"/>
            <a:ext cx="337316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493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8987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480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7973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467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6960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6453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5947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IN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A-Eye platform to coordinate and monitor the construction process</a:t>
            </a:r>
          </a:p>
        </p:txBody>
      </p:sp>
    </p:spTree>
    <p:extLst>
      <p:ext uri="{BB962C8B-B14F-4D97-AF65-F5344CB8AC3E}">
        <p14:creationId xmlns:p14="http://schemas.microsoft.com/office/powerpoint/2010/main" val="2694566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10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10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1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1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8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2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3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7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8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2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3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7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8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2" dur="1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3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7" dur="10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8" dur="1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9" dur="1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  <p:bldP spid="26" grpId="0" animBg="1"/>
      <p:bldP spid="30" grpId="0" animBg="1"/>
      <p:bldP spid="31" grpId="0" animBg="1"/>
      <p:bldP spid="32" grpId="0" animBg="1"/>
      <p:bldP spid="48" grpId="0" animBg="1"/>
      <p:bldP spid="49" grpId="0"/>
      <p:bldP spid="50" grpId="0"/>
      <p:bldP spid="51" grpId="0"/>
      <p:bldP spid="52" grpId="0" animBg="1"/>
      <p:bldP spid="53" grpId="0" animBg="1"/>
      <p:bldP spid="54" grpId="0" animBg="1"/>
      <p:bldP spid="55" grpId="0"/>
      <p:bldP spid="60" grpId="0" animBg="1"/>
      <p:bldP spid="72" grpId="0"/>
      <p:bldP spid="73" grpId="0"/>
      <p:bldP spid="78" grpId="0"/>
      <p:bldP spid="79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12193270" cy="981075"/>
            <a:chOff x="0" y="0"/>
            <a:chExt cx="12193270" cy="98107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1170600" y="0"/>
              <a:ext cx="1022580" cy="908989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0" y="908989"/>
              <a:ext cx="12193270" cy="72390"/>
            </a:xfrm>
            <a:custGeom>
              <a:avLst/>
              <a:gdLst/>
              <a:ahLst/>
              <a:cxnLst/>
              <a:rect l="l" t="t" r="r" b="b"/>
              <a:pathLst>
                <a:path w="12193270" h="72390">
                  <a:moveTo>
                    <a:pt x="12193193" y="0"/>
                  </a:moveTo>
                  <a:lnTo>
                    <a:pt x="0" y="0"/>
                  </a:lnTo>
                  <a:lnTo>
                    <a:pt x="0" y="72009"/>
                  </a:lnTo>
                  <a:lnTo>
                    <a:pt x="12193193" y="72009"/>
                  </a:lnTo>
                  <a:lnTo>
                    <a:pt x="12193193" y="0"/>
                  </a:lnTo>
                  <a:close/>
                </a:path>
              </a:pathLst>
            </a:custGeom>
            <a:solidFill>
              <a:srgbClr val="303E4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0" y="908993"/>
              <a:ext cx="12193270" cy="0"/>
            </a:xfrm>
            <a:custGeom>
              <a:avLst/>
              <a:gdLst/>
              <a:ahLst/>
              <a:cxnLst/>
              <a:rect l="l" t="t" r="r" b="b"/>
              <a:pathLst>
                <a:path w="12193270">
                  <a:moveTo>
                    <a:pt x="12193193" y="0"/>
                  </a:moveTo>
                  <a:lnTo>
                    <a:pt x="0" y="0"/>
                  </a:lnTo>
                  <a:lnTo>
                    <a:pt x="12193193" y="0"/>
                  </a:lnTo>
                  <a:close/>
                </a:path>
              </a:pathLst>
            </a:custGeom>
            <a:solidFill>
              <a:srgbClr val="003A4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8971901" y="108000"/>
              <a:ext cx="12700" cy="700405"/>
            </a:xfrm>
            <a:custGeom>
              <a:avLst/>
              <a:gdLst/>
              <a:ahLst/>
              <a:cxnLst/>
              <a:rect l="l" t="t" r="r" b="b"/>
              <a:pathLst>
                <a:path w="12700" h="700405">
                  <a:moveTo>
                    <a:pt x="12700" y="0"/>
                  </a:moveTo>
                  <a:lnTo>
                    <a:pt x="0" y="0"/>
                  </a:lnTo>
                  <a:lnTo>
                    <a:pt x="0" y="700201"/>
                  </a:lnTo>
                  <a:lnTo>
                    <a:pt x="12700" y="700201"/>
                  </a:lnTo>
                  <a:lnTo>
                    <a:pt x="1270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" name="object 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0297072" y="277002"/>
              <a:ext cx="103517" cy="158241"/>
            </a:xfrm>
            <a:prstGeom prst="rect">
              <a:avLst/>
            </a:prstGeom>
          </p:spPr>
        </p:pic>
        <p:sp>
          <p:nvSpPr>
            <p:cNvPr id="8" name="object 8"/>
            <p:cNvSpPr/>
            <p:nvPr/>
          </p:nvSpPr>
          <p:spPr>
            <a:xfrm>
              <a:off x="10423288" y="277006"/>
              <a:ext cx="21590" cy="158750"/>
            </a:xfrm>
            <a:custGeom>
              <a:avLst/>
              <a:gdLst/>
              <a:ahLst/>
              <a:cxnLst/>
              <a:rect l="l" t="t" r="r" b="b"/>
              <a:pathLst>
                <a:path w="21590" h="158750">
                  <a:moveTo>
                    <a:pt x="20980" y="0"/>
                  </a:moveTo>
                  <a:lnTo>
                    <a:pt x="0" y="0"/>
                  </a:lnTo>
                  <a:lnTo>
                    <a:pt x="0" y="158242"/>
                  </a:lnTo>
                  <a:lnTo>
                    <a:pt x="20980" y="158242"/>
                  </a:lnTo>
                  <a:lnTo>
                    <a:pt x="2098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9" name="object 9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0467523" y="277004"/>
              <a:ext cx="141947" cy="158241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0633412" y="277007"/>
              <a:ext cx="106997" cy="158242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9100600" y="266216"/>
              <a:ext cx="1775848" cy="384467"/>
            </a:xfrm>
            <a:prstGeom prst="rect">
              <a:avLst/>
            </a:prstGeom>
          </p:spPr>
        </p:pic>
      </p:grpSp>
      <p:sp>
        <p:nvSpPr>
          <p:cNvPr id="12" name="object 12"/>
          <p:cNvSpPr/>
          <p:nvPr/>
        </p:nvSpPr>
        <p:spPr>
          <a:xfrm>
            <a:off x="0" y="6191999"/>
            <a:ext cx="12193270" cy="72390"/>
          </a:xfrm>
          <a:custGeom>
            <a:avLst/>
            <a:gdLst/>
            <a:ahLst/>
            <a:cxnLst/>
            <a:rect l="l" t="t" r="r" b="b"/>
            <a:pathLst>
              <a:path w="12193270" h="72389">
                <a:moveTo>
                  <a:pt x="12193193" y="0"/>
                </a:moveTo>
                <a:lnTo>
                  <a:pt x="0" y="0"/>
                </a:lnTo>
                <a:lnTo>
                  <a:pt x="0" y="72009"/>
                </a:lnTo>
                <a:lnTo>
                  <a:pt x="12193193" y="72009"/>
                </a:lnTo>
                <a:lnTo>
                  <a:pt x="12193193" y="0"/>
                </a:lnTo>
                <a:close/>
              </a:path>
            </a:pathLst>
          </a:custGeom>
          <a:solidFill>
            <a:srgbClr val="00ACD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 txBox="1"/>
          <p:nvPr/>
        </p:nvSpPr>
        <p:spPr>
          <a:xfrm>
            <a:off x="815300" y="344876"/>
            <a:ext cx="6195100" cy="197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IE" sz="1200" spc="-10" dirty="0">
                <a:solidFill>
                  <a:srgbClr val="FFFFFF"/>
                </a:solidFill>
                <a:latin typeface="Arial"/>
                <a:cs typeface="Arial"/>
              </a:rPr>
              <a:t>A-EYE Control Tower: AI-driven visibility platform to improve productivity on construction sites</a:t>
            </a:r>
            <a:endParaRPr sz="1200" dirty="0">
              <a:latin typeface="Arial"/>
              <a:cs typeface="Arial"/>
            </a:endParaRPr>
          </a:p>
        </p:txBody>
      </p:sp>
      <p:pic>
        <p:nvPicPr>
          <p:cNvPr id="14" name="object 14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828001" y="6522719"/>
            <a:ext cx="2465539" cy="103873"/>
          </a:xfrm>
          <a:prstGeom prst="rect">
            <a:avLst/>
          </a:prstGeom>
        </p:spPr>
      </p:pic>
      <p:pic>
        <p:nvPicPr>
          <p:cNvPr id="15" name="object 15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828004" y="6370331"/>
            <a:ext cx="2009736" cy="90944"/>
          </a:xfrm>
          <a:prstGeom prst="rect">
            <a:avLst/>
          </a:prstGeom>
        </p:spPr>
      </p:pic>
      <p:sp>
        <p:nvSpPr>
          <p:cNvPr id="16" name="object 16"/>
          <p:cNvSpPr txBox="1">
            <a:spLocks noGrp="1"/>
          </p:cNvSpPr>
          <p:nvPr>
            <p:ph type="ftr" sz="quarter" idx="5"/>
          </p:nvPr>
        </p:nvSpPr>
        <p:spPr>
          <a:xfrm>
            <a:off x="8959201" y="6479559"/>
            <a:ext cx="3004199" cy="154529"/>
          </a:xfrm>
          <a:prstGeom prst="rect">
            <a:avLst/>
          </a:prstGeom>
        </p:spPr>
        <p:txBody>
          <a:bodyPr vert="horz" wrap="square" lIns="0" tIns="6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dirty="0"/>
              <a:t>Presented </a:t>
            </a:r>
            <a:r>
              <a:rPr spc="-25" dirty="0"/>
              <a:t>by</a:t>
            </a:r>
            <a:r>
              <a:rPr lang="en-IE" spc="-25" dirty="0"/>
              <a:t> Dr Ahmed Hassan, TU Dublin</a:t>
            </a:r>
            <a:endParaRPr spc="-25" dirty="0"/>
          </a:p>
        </p:txBody>
      </p:sp>
      <p:pic>
        <p:nvPicPr>
          <p:cNvPr id="41" name="Picture 40">
            <a:extLst>
              <a:ext uri="{FF2B5EF4-FFF2-40B4-BE49-F238E27FC236}">
                <a16:creationId xmlns:a16="http://schemas.microsoft.com/office/drawing/2014/main" id="{0C69A530-1AA1-F116-44C3-3E3602273248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57200" y="1078538"/>
            <a:ext cx="3048000" cy="4922035"/>
          </a:xfrm>
          <a:prstGeom prst="rect">
            <a:avLst/>
          </a:prstGeom>
        </p:spPr>
      </p:pic>
      <p:pic>
        <p:nvPicPr>
          <p:cNvPr id="42" name="Picture 41">
            <a:extLst>
              <a:ext uri="{FF2B5EF4-FFF2-40B4-BE49-F238E27FC236}">
                <a16:creationId xmlns:a16="http://schemas.microsoft.com/office/drawing/2014/main" id="{6FBF2730-AD10-32D0-A8A1-8703142460B2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902576" y="2035149"/>
            <a:ext cx="4665466" cy="3717837"/>
          </a:xfrm>
          <a:prstGeom prst="rect">
            <a:avLst/>
          </a:prstGeom>
        </p:spPr>
      </p:pic>
      <p:sp>
        <p:nvSpPr>
          <p:cNvPr id="55" name="TextBox 54">
            <a:extLst>
              <a:ext uri="{FF2B5EF4-FFF2-40B4-BE49-F238E27FC236}">
                <a16:creationId xmlns:a16="http://schemas.microsoft.com/office/drawing/2014/main" id="{77CF58A5-CEAD-B639-E0AF-11EE91D7FFBA}"/>
              </a:ext>
            </a:extLst>
          </p:cNvPr>
          <p:cNvSpPr txBox="1"/>
          <p:nvPr/>
        </p:nvSpPr>
        <p:spPr>
          <a:xfrm>
            <a:off x="4419600" y="1256118"/>
            <a:ext cx="3352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E" sz="3200" b="1" dirty="0"/>
              <a:t>Solution</a:t>
            </a:r>
          </a:p>
        </p:txBody>
      </p:sp>
      <p:pic>
        <p:nvPicPr>
          <p:cNvPr id="62" name="Picture 61">
            <a:extLst>
              <a:ext uri="{FF2B5EF4-FFF2-40B4-BE49-F238E27FC236}">
                <a16:creationId xmlns:a16="http://schemas.microsoft.com/office/drawing/2014/main" id="{8C8D01DA-B8A3-8C17-A924-FBBE58ACF1FC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9482442" y="1095710"/>
            <a:ext cx="2328558" cy="49220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83644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12193270" cy="981075"/>
            <a:chOff x="0" y="0"/>
            <a:chExt cx="12193270" cy="98107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1170600" y="0"/>
              <a:ext cx="1022580" cy="908989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0" y="908989"/>
              <a:ext cx="12193270" cy="72390"/>
            </a:xfrm>
            <a:custGeom>
              <a:avLst/>
              <a:gdLst/>
              <a:ahLst/>
              <a:cxnLst/>
              <a:rect l="l" t="t" r="r" b="b"/>
              <a:pathLst>
                <a:path w="12193270" h="72390">
                  <a:moveTo>
                    <a:pt x="12193193" y="0"/>
                  </a:moveTo>
                  <a:lnTo>
                    <a:pt x="0" y="0"/>
                  </a:lnTo>
                  <a:lnTo>
                    <a:pt x="0" y="72009"/>
                  </a:lnTo>
                  <a:lnTo>
                    <a:pt x="12193193" y="72009"/>
                  </a:lnTo>
                  <a:lnTo>
                    <a:pt x="12193193" y="0"/>
                  </a:lnTo>
                  <a:close/>
                </a:path>
              </a:pathLst>
            </a:custGeom>
            <a:solidFill>
              <a:srgbClr val="303E4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0" y="908993"/>
              <a:ext cx="12193270" cy="0"/>
            </a:xfrm>
            <a:custGeom>
              <a:avLst/>
              <a:gdLst/>
              <a:ahLst/>
              <a:cxnLst/>
              <a:rect l="l" t="t" r="r" b="b"/>
              <a:pathLst>
                <a:path w="12193270">
                  <a:moveTo>
                    <a:pt x="12193193" y="0"/>
                  </a:moveTo>
                  <a:lnTo>
                    <a:pt x="0" y="0"/>
                  </a:lnTo>
                  <a:lnTo>
                    <a:pt x="12193193" y="0"/>
                  </a:lnTo>
                  <a:close/>
                </a:path>
              </a:pathLst>
            </a:custGeom>
            <a:solidFill>
              <a:srgbClr val="003A4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8971901" y="108000"/>
              <a:ext cx="12700" cy="700405"/>
            </a:xfrm>
            <a:custGeom>
              <a:avLst/>
              <a:gdLst/>
              <a:ahLst/>
              <a:cxnLst/>
              <a:rect l="l" t="t" r="r" b="b"/>
              <a:pathLst>
                <a:path w="12700" h="700405">
                  <a:moveTo>
                    <a:pt x="12700" y="0"/>
                  </a:moveTo>
                  <a:lnTo>
                    <a:pt x="0" y="0"/>
                  </a:lnTo>
                  <a:lnTo>
                    <a:pt x="0" y="700201"/>
                  </a:lnTo>
                  <a:lnTo>
                    <a:pt x="12700" y="700201"/>
                  </a:lnTo>
                  <a:lnTo>
                    <a:pt x="1270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" name="object 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0297072" y="277002"/>
              <a:ext cx="103517" cy="158241"/>
            </a:xfrm>
            <a:prstGeom prst="rect">
              <a:avLst/>
            </a:prstGeom>
          </p:spPr>
        </p:pic>
        <p:sp>
          <p:nvSpPr>
            <p:cNvPr id="8" name="object 8"/>
            <p:cNvSpPr/>
            <p:nvPr/>
          </p:nvSpPr>
          <p:spPr>
            <a:xfrm>
              <a:off x="10423288" y="277006"/>
              <a:ext cx="21590" cy="158750"/>
            </a:xfrm>
            <a:custGeom>
              <a:avLst/>
              <a:gdLst/>
              <a:ahLst/>
              <a:cxnLst/>
              <a:rect l="l" t="t" r="r" b="b"/>
              <a:pathLst>
                <a:path w="21590" h="158750">
                  <a:moveTo>
                    <a:pt x="20980" y="0"/>
                  </a:moveTo>
                  <a:lnTo>
                    <a:pt x="0" y="0"/>
                  </a:lnTo>
                  <a:lnTo>
                    <a:pt x="0" y="158242"/>
                  </a:lnTo>
                  <a:lnTo>
                    <a:pt x="20980" y="158242"/>
                  </a:lnTo>
                  <a:lnTo>
                    <a:pt x="2098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9" name="object 9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0467523" y="277004"/>
              <a:ext cx="141947" cy="158241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0633412" y="277007"/>
              <a:ext cx="106997" cy="158242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9100600" y="266216"/>
              <a:ext cx="1775848" cy="384467"/>
            </a:xfrm>
            <a:prstGeom prst="rect">
              <a:avLst/>
            </a:prstGeom>
          </p:spPr>
        </p:pic>
      </p:grpSp>
      <p:sp>
        <p:nvSpPr>
          <p:cNvPr id="12" name="object 12"/>
          <p:cNvSpPr/>
          <p:nvPr/>
        </p:nvSpPr>
        <p:spPr>
          <a:xfrm>
            <a:off x="0" y="6191999"/>
            <a:ext cx="12193270" cy="72390"/>
          </a:xfrm>
          <a:custGeom>
            <a:avLst/>
            <a:gdLst/>
            <a:ahLst/>
            <a:cxnLst/>
            <a:rect l="l" t="t" r="r" b="b"/>
            <a:pathLst>
              <a:path w="12193270" h="72389">
                <a:moveTo>
                  <a:pt x="12193193" y="0"/>
                </a:moveTo>
                <a:lnTo>
                  <a:pt x="0" y="0"/>
                </a:lnTo>
                <a:lnTo>
                  <a:pt x="0" y="72009"/>
                </a:lnTo>
                <a:lnTo>
                  <a:pt x="12193193" y="72009"/>
                </a:lnTo>
                <a:lnTo>
                  <a:pt x="12193193" y="0"/>
                </a:lnTo>
                <a:close/>
              </a:path>
            </a:pathLst>
          </a:custGeom>
          <a:solidFill>
            <a:srgbClr val="00ACD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 txBox="1"/>
          <p:nvPr/>
        </p:nvSpPr>
        <p:spPr>
          <a:xfrm>
            <a:off x="815300" y="344876"/>
            <a:ext cx="6195100" cy="197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IE" sz="1200" spc="-10" dirty="0">
                <a:solidFill>
                  <a:srgbClr val="FFFFFF"/>
                </a:solidFill>
                <a:latin typeface="Arial"/>
                <a:cs typeface="Arial"/>
              </a:rPr>
              <a:t>A-EYE Control Tower: AI-driven visibility platform to improve productivity on construction sites</a:t>
            </a:r>
            <a:endParaRPr sz="1200" dirty="0">
              <a:latin typeface="Arial"/>
              <a:cs typeface="Arial"/>
            </a:endParaRPr>
          </a:p>
        </p:txBody>
      </p:sp>
      <p:pic>
        <p:nvPicPr>
          <p:cNvPr id="14" name="object 14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828001" y="6522719"/>
            <a:ext cx="2465539" cy="103873"/>
          </a:xfrm>
          <a:prstGeom prst="rect">
            <a:avLst/>
          </a:prstGeom>
        </p:spPr>
      </p:pic>
      <p:pic>
        <p:nvPicPr>
          <p:cNvPr id="15" name="object 15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828004" y="6370331"/>
            <a:ext cx="2009736" cy="90944"/>
          </a:xfrm>
          <a:prstGeom prst="rect">
            <a:avLst/>
          </a:prstGeom>
        </p:spPr>
      </p:pic>
      <p:sp>
        <p:nvSpPr>
          <p:cNvPr id="16" name="object 16"/>
          <p:cNvSpPr txBox="1">
            <a:spLocks noGrp="1"/>
          </p:cNvSpPr>
          <p:nvPr>
            <p:ph type="ftr" sz="quarter" idx="5"/>
          </p:nvPr>
        </p:nvSpPr>
        <p:spPr>
          <a:xfrm>
            <a:off x="8959201" y="6479559"/>
            <a:ext cx="3004199" cy="154529"/>
          </a:xfrm>
          <a:prstGeom prst="rect">
            <a:avLst/>
          </a:prstGeom>
        </p:spPr>
        <p:txBody>
          <a:bodyPr vert="horz" wrap="square" lIns="0" tIns="6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dirty="0"/>
              <a:t>Presented </a:t>
            </a:r>
            <a:r>
              <a:rPr spc="-25" dirty="0"/>
              <a:t>by</a:t>
            </a:r>
            <a:r>
              <a:rPr lang="en-IE" spc="-25" dirty="0"/>
              <a:t> Dr Ahmed Hassan, TU Dublin</a:t>
            </a:r>
            <a:endParaRPr spc="-25" dirty="0"/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A004727B-53BF-8F21-4890-C06C5040ABAC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834315" y="1334593"/>
            <a:ext cx="6096528" cy="2944623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784E3EA9-D928-DA5E-071F-A7A17DE3B299}"/>
              </a:ext>
            </a:extLst>
          </p:cNvPr>
          <p:cNvSpPr txBox="1"/>
          <p:nvPr/>
        </p:nvSpPr>
        <p:spPr>
          <a:xfrm>
            <a:off x="533400" y="4494386"/>
            <a:ext cx="11430000" cy="87203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GB" dirty="0">
                <a:latin typeface="Arial" panose="020B0604020202020204" pitchFamily="34" charset="0"/>
                <a:ea typeface="Inter" panose="020B0604020202020204" charset="0"/>
                <a:cs typeface="Arial" panose="020B0604020202020204" pitchFamily="34" charset="0"/>
              </a:rPr>
              <a:t>“The construction technology ecosystem is shifting toward integrated software platforms that better serve customer needs. Significant opportunities exist for strategic and financial investors.” 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– McKinsey &amp; Co. (2020)</a:t>
            </a:r>
          </a:p>
        </p:txBody>
      </p:sp>
    </p:spTree>
    <p:extLst>
      <p:ext uri="{BB962C8B-B14F-4D97-AF65-F5344CB8AC3E}">
        <p14:creationId xmlns:p14="http://schemas.microsoft.com/office/powerpoint/2010/main" val="36448836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12193270" cy="981075"/>
            <a:chOff x="0" y="0"/>
            <a:chExt cx="12193270" cy="98107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1170600" y="0"/>
              <a:ext cx="1022580" cy="908989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0" y="908989"/>
              <a:ext cx="12193270" cy="72390"/>
            </a:xfrm>
            <a:custGeom>
              <a:avLst/>
              <a:gdLst/>
              <a:ahLst/>
              <a:cxnLst/>
              <a:rect l="l" t="t" r="r" b="b"/>
              <a:pathLst>
                <a:path w="12193270" h="72390">
                  <a:moveTo>
                    <a:pt x="12193193" y="0"/>
                  </a:moveTo>
                  <a:lnTo>
                    <a:pt x="0" y="0"/>
                  </a:lnTo>
                  <a:lnTo>
                    <a:pt x="0" y="72009"/>
                  </a:lnTo>
                  <a:lnTo>
                    <a:pt x="12193193" y="72009"/>
                  </a:lnTo>
                  <a:lnTo>
                    <a:pt x="12193193" y="0"/>
                  </a:lnTo>
                  <a:close/>
                </a:path>
              </a:pathLst>
            </a:custGeom>
            <a:solidFill>
              <a:srgbClr val="303E4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0" y="908993"/>
              <a:ext cx="12193270" cy="0"/>
            </a:xfrm>
            <a:custGeom>
              <a:avLst/>
              <a:gdLst/>
              <a:ahLst/>
              <a:cxnLst/>
              <a:rect l="l" t="t" r="r" b="b"/>
              <a:pathLst>
                <a:path w="12193270">
                  <a:moveTo>
                    <a:pt x="12193193" y="0"/>
                  </a:moveTo>
                  <a:lnTo>
                    <a:pt x="0" y="0"/>
                  </a:lnTo>
                  <a:lnTo>
                    <a:pt x="12193193" y="0"/>
                  </a:lnTo>
                  <a:close/>
                </a:path>
              </a:pathLst>
            </a:custGeom>
            <a:solidFill>
              <a:srgbClr val="003A4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8971901" y="108000"/>
              <a:ext cx="12700" cy="700405"/>
            </a:xfrm>
            <a:custGeom>
              <a:avLst/>
              <a:gdLst/>
              <a:ahLst/>
              <a:cxnLst/>
              <a:rect l="l" t="t" r="r" b="b"/>
              <a:pathLst>
                <a:path w="12700" h="700405">
                  <a:moveTo>
                    <a:pt x="12700" y="0"/>
                  </a:moveTo>
                  <a:lnTo>
                    <a:pt x="0" y="0"/>
                  </a:lnTo>
                  <a:lnTo>
                    <a:pt x="0" y="700201"/>
                  </a:lnTo>
                  <a:lnTo>
                    <a:pt x="12700" y="700201"/>
                  </a:lnTo>
                  <a:lnTo>
                    <a:pt x="1270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" name="object 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0297072" y="277002"/>
              <a:ext cx="103517" cy="158241"/>
            </a:xfrm>
            <a:prstGeom prst="rect">
              <a:avLst/>
            </a:prstGeom>
          </p:spPr>
        </p:pic>
        <p:sp>
          <p:nvSpPr>
            <p:cNvPr id="8" name="object 8"/>
            <p:cNvSpPr/>
            <p:nvPr/>
          </p:nvSpPr>
          <p:spPr>
            <a:xfrm>
              <a:off x="10423288" y="277006"/>
              <a:ext cx="21590" cy="158750"/>
            </a:xfrm>
            <a:custGeom>
              <a:avLst/>
              <a:gdLst/>
              <a:ahLst/>
              <a:cxnLst/>
              <a:rect l="l" t="t" r="r" b="b"/>
              <a:pathLst>
                <a:path w="21590" h="158750">
                  <a:moveTo>
                    <a:pt x="20980" y="0"/>
                  </a:moveTo>
                  <a:lnTo>
                    <a:pt x="0" y="0"/>
                  </a:lnTo>
                  <a:lnTo>
                    <a:pt x="0" y="158242"/>
                  </a:lnTo>
                  <a:lnTo>
                    <a:pt x="20980" y="158242"/>
                  </a:lnTo>
                  <a:lnTo>
                    <a:pt x="2098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9" name="object 9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0467523" y="277004"/>
              <a:ext cx="141947" cy="158241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0633412" y="277007"/>
              <a:ext cx="106997" cy="158242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9100600" y="266216"/>
              <a:ext cx="1775848" cy="384467"/>
            </a:xfrm>
            <a:prstGeom prst="rect">
              <a:avLst/>
            </a:prstGeom>
          </p:spPr>
        </p:pic>
      </p:grpSp>
      <p:sp>
        <p:nvSpPr>
          <p:cNvPr id="12" name="object 12"/>
          <p:cNvSpPr/>
          <p:nvPr/>
        </p:nvSpPr>
        <p:spPr>
          <a:xfrm>
            <a:off x="0" y="6191999"/>
            <a:ext cx="12193270" cy="72390"/>
          </a:xfrm>
          <a:custGeom>
            <a:avLst/>
            <a:gdLst/>
            <a:ahLst/>
            <a:cxnLst/>
            <a:rect l="l" t="t" r="r" b="b"/>
            <a:pathLst>
              <a:path w="12193270" h="72389">
                <a:moveTo>
                  <a:pt x="12193193" y="0"/>
                </a:moveTo>
                <a:lnTo>
                  <a:pt x="0" y="0"/>
                </a:lnTo>
                <a:lnTo>
                  <a:pt x="0" y="72009"/>
                </a:lnTo>
                <a:lnTo>
                  <a:pt x="12193193" y="72009"/>
                </a:lnTo>
                <a:lnTo>
                  <a:pt x="12193193" y="0"/>
                </a:lnTo>
                <a:close/>
              </a:path>
            </a:pathLst>
          </a:custGeom>
          <a:solidFill>
            <a:srgbClr val="00ACD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 txBox="1"/>
          <p:nvPr/>
        </p:nvSpPr>
        <p:spPr>
          <a:xfrm>
            <a:off x="815300" y="344876"/>
            <a:ext cx="6195100" cy="197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IE" sz="1200" spc="-10" dirty="0">
                <a:solidFill>
                  <a:srgbClr val="FFFFFF"/>
                </a:solidFill>
                <a:latin typeface="Arial"/>
                <a:cs typeface="Arial"/>
              </a:rPr>
              <a:t>A-EYE Control Tower: AI-driven visibility platform to improve productivity on construction sites</a:t>
            </a:r>
            <a:endParaRPr sz="1200" dirty="0">
              <a:latin typeface="Arial"/>
              <a:cs typeface="Arial"/>
            </a:endParaRPr>
          </a:p>
        </p:txBody>
      </p:sp>
      <p:pic>
        <p:nvPicPr>
          <p:cNvPr id="14" name="object 14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828001" y="6522719"/>
            <a:ext cx="2465539" cy="103873"/>
          </a:xfrm>
          <a:prstGeom prst="rect">
            <a:avLst/>
          </a:prstGeom>
        </p:spPr>
      </p:pic>
      <p:pic>
        <p:nvPicPr>
          <p:cNvPr id="15" name="object 15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828004" y="6370331"/>
            <a:ext cx="2009736" cy="90944"/>
          </a:xfrm>
          <a:prstGeom prst="rect">
            <a:avLst/>
          </a:prstGeom>
        </p:spPr>
      </p:pic>
      <p:sp>
        <p:nvSpPr>
          <p:cNvPr id="16" name="object 16"/>
          <p:cNvSpPr txBox="1">
            <a:spLocks noGrp="1"/>
          </p:cNvSpPr>
          <p:nvPr>
            <p:ph type="ftr" sz="quarter" idx="5"/>
          </p:nvPr>
        </p:nvSpPr>
        <p:spPr>
          <a:xfrm>
            <a:off x="8959201" y="6479559"/>
            <a:ext cx="3004199" cy="154529"/>
          </a:xfrm>
          <a:prstGeom prst="rect">
            <a:avLst/>
          </a:prstGeom>
        </p:spPr>
        <p:txBody>
          <a:bodyPr vert="horz" wrap="square" lIns="0" tIns="6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dirty="0"/>
              <a:t>Presented </a:t>
            </a:r>
            <a:r>
              <a:rPr spc="-25" dirty="0"/>
              <a:t>by</a:t>
            </a:r>
            <a:r>
              <a:rPr lang="en-IE" spc="-25" dirty="0"/>
              <a:t> Dr Ahmed Hassan, TU Dublin</a:t>
            </a:r>
            <a:endParaRPr spc="-25" dirty="0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612A8013-D608-2BFF-ED9D-0FBDD97DDFAB}"/>
              </a:ext>
            </a:extLst>
          </p:cNvPr>
          <p:cNvSpPr txBox="1"/>
          <p:nvPr/>
        </p:nvSpPr>
        <p:spPr>
          <a:xfrm>
            <a:off x="154285" y="2159834"/>
            <a:ext cx="7052353" cy="293003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lvl="0" indent="-34290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SzPts val="1018"/>
              <a:buFont typeface="Wingdings" panose="05000000000000000000" pitchFamily="2" charset="2"/>
              <a:buChar char="Ø"/>
            </a:pPr>
            <a:r>
              <a:rPr lang="en-GB" sz="2000" dirty="0">
                <a:solidFill>
                  <a:srgbClr val="000000"/>
                </a:solidFill>
                <a:latin typeface="Avenir"/>
                <a:ea typeface="Avenir"/>
                <a:cs typeface="Avenir"/>
                <a:sym typeface="Avenir"/>
              </a:rPr>
              <a:t>Real-time Scheduling and BIM Model Update.</a:t>
            </a:r>
          </a:p>
          <a:p>
            <a:pPr marL="342900" lvl="0" indent="-342900" algn="l" rtl="0">
              <a:lnSpc>
                <a:spcPct val="200000"/>
              </a:lnSpc>
              <a:spcBef>
                <a:spcPts val="1200"/>
              </a:spcBef>
              <a:spcAft>
                <a:spcPts val="0"/>
              </a:spcAft>
              <a:buSzPts val="1018"/>
              <a:buFont typeface="Wingdings" panose="05000000000000000000" pitchFamily="2" charset="2"/>
              <a:buChar char="Ø"/>
            </a:pPr>
            <a:r>
              <a:rPr lang="en-GB" sz="2000" dirty="0">
                <a:solidFill>
                  <a:srgbClr val="000000"/>
                </a:solidFill>
                <a:latin typeface="Avenir"/>
                <a:ea typeface="Avenir"/>
                <a:cs typeface="Avenir"/>
                <a:sym typeface="Avenir"/>
              </a:rPr>
              <a:t>Matching Billing Process with On-site Progress.</a:t>
            </a:r>
          </a:p>
          <a:p>
            <a:pPr marL="342900" lvl="0" indent="-342900" algn="l" rtl="0">
              <a:lnSpc>
                <a:spcPct val="2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018"/>
              <a:buFont typeface="Wingdings" panose="05000000000000000000" pitchFamily="2" charset="2"/>
              <a:buChar char="Ø"/>
            </a:pPr>
            <a:r>
              <a:rPr lang="en-GB" sz="2000" dirty="0">
                <a:solidFill>
                  <a:srgbClr val="000000"/>
                </a:solidFill>
                <a:latin typeface="Avenir"/>
                <a:ea typeface="Avenir"/>
                <a:cs typeface="Avenir"/>
                <a:sym typeface="Avenir"/>
              </a:rPr>
              <a:t>Real-time Alerts to Prevent Safety Hazards.</a:t>
            </a:r>
          </a:p>
          <a:p>
            <a:pPr marL="342900" lvl="0" indent="-342900" algn="l" rtl="0">
              <a:lnSpc>
                <a:spcPct val="200000"/>
              </a:lnSpc>
              <a:spcBef>
                <a:spcPts val="1200"/>
              </a:spcBef>
              <a:spcAft>
                <a:spcPts val="0"/>
              </a:spcAft>
              <a:buSzPts val="1018"/>
              <a:buFont typeface="Wingdings" panose="05000000000000000000" pitchFamily="2" charset="2"/>
              <a:buChar char="Ø"/>
            </a:pPr>
            <a:r>
              <a:rPr lang="en-GB" sz="2000" dirty="0">
                <a:solidFill>
                  <a:srgbClr val="000000"/>
                </a:solidFill>
                <a:latin typeface="Avenir"/>
                <a:ea typeface="Avenir"/>
                <a:cs typeface="Avenir"/>
                <a:sym typeface="Avenir"/>
              </a:rPr>
              <a:t>Precise Performance Analytics and Productivity Benchmarking</a:t>
            </a:r>
            <a:r>
              <a:rPr lang="en-GB" sz="1800" dirty="0">
                <a:solidFill>
                  <a:srgbClr val="000000"/>
                </a:solidFill>
                <a:latin typeface="Avenir"/>
                <a:ea typeface="Avenir"/>
                <a:cs typeface="Avenir"/>
                <a:sym typeface="Avenir"/>
              </a:rPr>
              <a:t>.</a:t>
            </a:r>
          </a:p>
        </p:txBody>
      </p:sp>
      <p:sp>
        <p:nvSpPr>
          <p:cNvPr id="20" name="Google Shape;275;p40">
            <a:extLst>
              <a:ext uri="{FF2B5EF4-FFF2-40B4-BE49-F238E27FC236}">
                <a16:creationId xmlns:a16="http://schemas.microsoft.com/office/drawing/2014/main" id="{11C75777-0ED6-39A0-A2BB-05D17CBD9035}"/>
              </a:ext>
            </a:extLst>
          </p:cNvPr>
          <p:cNvSpPr txBox="1"/>
          <p:nvPr/>
        </p:nvSpPr>
        <p:spPr>
          <a:xfrm>
            <a:off x="3463247" y="980898"/>
            <a:ext cx="4906500" cy="6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3200" b="1" dirty="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rPr>
              <a:t>A-EYE IN A SNAPSHOT</a:t>
            </a:r>
            <a:endParaRPr sz="3200" b="1" dirty="0">
              <a:solidFill>
                <a:schemeClr val="dk1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pic>
        <p:nvPicPr>
          <p:cNvPr id="21" name="Google Shape;276;p40" descr="Diagram, engineering drawing&#10;&#10;Description automatically generated">
            <a:extLst>
              <a:ext uri="{FF2B5EF4-FFF2-40B4-BE49-F238E27FC236}">
                <a16:creationId xmlns:a16="http://schemas.microsoft.com/office/drawing/2014/main" id="{A0CB7F46-63FE-B2CE-6845-E261A1F0E588}"/>
              </a:ext>
            </a:extLst>
          </p:cNvPr>
          <p:cNvPicPr preferRelativeResize="0"/>
          <p:nvPr/>
        </p:nvPicPr>
        <p:blipFill rotWithShape="1">
          <a:blip r:embed="rId9">
            <a:alphaModFix/>
          </a:blip>
          <a:srcRect t="24253" b="11292"/>
          <a:stretch/>
        </p:blipFill>
        <p:spPr>
          <a:xfrm>
            <a:off x="7255705" y="1777988"/>
            <a:ext cx="4842553" cy="417101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4201942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12193270" cy="981075"/>
            <a:chOff x="0" y="0"/>
            <a:chExt cx="12193270" cy="981075"/>
          </a:xfrm>
        </p:grpSpPr>
        <p:pic>
          <p:nvPicPr>
            <p:cNvPr id="3" name="object 3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1170600" y="0"/>
              <a:ext cx="1022580" cy="908989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0" y="908989"/>
              <a:ext cx="12193270" cy="72390"/>
            </a:xfrm>
            <a:custGeom>
              <a:avLst/>
              <a:gdLst/>
              <a:ahLst/>
              <a:cxnLst/>
              <a:rect l="l" t="t" r="r" b="b"/>
              <a:pathLst>
                <a:path w="12193270" h="72390">
                  <a:moveTo>
                    <a:pt x="12193193" y="0"/>
                  </a:moveTo>
                  <a:lnTo>
                    <a:pt x="0" y="0"/>
                  </a:lnTo>
                  <a:lnTo>
                    <a:pt x="0" y="72009"/>
                  </a:lnTo>
                  <a:lnTo>
                    <a:pt x="12193193" y="72009"/>
                  </a:lnTo>
                  <a:lnTo>
                    <a:pt x="12193193" y="0"/>
                  </a:lnTo>
                  <a:close/>
                </a:path>
              </a:pathLst>
            </a:custGeom>
            <a:solidFill>
              <a:srgbClr val="303E4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0" y="908993"/>
              <a:ext cx="12193270" cy="0"/>
            </a:xfrm>
            <a:custGeom>
              <a:avLst/>
              <a:gdLst/>
              <a:ahLst/>
              <a:cxnLst/>
              <a:rect l="l" t="t" r="r" b="b"/>
              <a:pathLst>
                <a:path w="12193270">
                  <a:moveTo>
                    <a:pt x="12193193" y="0"/>
                  </a:moveTo>
                  <a:lnTo>
                    <a:pt x="0" y="0"/>
                  </a:lnTo>
                  <a:lnTo>
                    <a:pt x="12193193" y="0"/>
                  </a:lnTo>
                  <a:close/>
                </a:path>
              </a:pathLst>
            </a:custGeom>
            <a:solidFill>
              <a:srgbClr val="003A4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8971901" y="108000"/>
              <a:ext cx="12700" cy="700405"/>
            </a:xfrm>
            <a:custGeom>
              <a:avLst/>
              <a:gdLst/>
              <a:ahLst/>
              <a:cxnLst/>
              <a:rect l="l" t="t" r="r" b="b"/>
              <a:pathLst>
                <a:path w="12700" h="700405">
                  <a:moveTo>
                    <a:pt x="12700" y="0"/>
                  </a:moveTo>
                  <a:lnTo>
                    <a:pt x="0" y="0"/>
                  </a:lnTo>
                  <a:lnTo>
                    <a:pt x="0" y="700201"/>
                  </a:lnTo>
                  <a:lnTo>
                    <a:pt x="12700" y="700201"/>
                  </a:lnTo>
                  <a:lnTo>
                    <a:pt x="1270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" name="object 7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0297072" y="277002"/>
              <a:ext cx="103517" cy="158241"/>
            </a:xfrm>
            <a:prstGeom prst="rect">
              <a:avLst/>
            </a:prstGeom>
          </p:spPr>
        </p:pic>
        <p:sp>
          <p:nvSpPr>
            <p:cNvPr id="8" name="object 8"/>
            <p:cNvSpPr/>
            <p:nvPr/>
          </p:nvSpPr>
          <p:spPr>
            <a:xfrm>
              <a:off x="10423288" y="277006"/>
              <a:ext cx="21590" cy="158750"/>
            </a:xfrm>
            <a:custGeom>
              <a:avLst/>
              <a:gdLst/>
              <a:ahLst/>
              <a:cxnLst/>
              <a:rect l="l" t="t" r="r" b="b"/>
              <a:pathLst>
                <a:path w="21590" h="158750">
                  <a:moveTo>
                    <a:pt x="20980" y="0"/>
                  </a:moveTo>
                  <a:lnTo>
                    <a:pt x="0" y="0"/>
                  </a:lnTo>
                  <a:lnTo>
                    <a:pt x="0" y="158242"/>
                  </a:lnTo>
                  <a:lnTo>
                    <a:pt x="20980" y="158242"/>
                  </a:lnTo>
                  <a:lnTo>
                    <a:pt x="2098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9" name="object 9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0467523" y="277004"/>
              <a:ext cx="141947" cy="158241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0633412" y="277007"/>
              <a:ext cx="106997" cy="158242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9100600" y="266216"/>
              <a:ext cx="1775848" cy="384467"/>
            </a:xfrm>
            <a:prstGeom prst="rect">
              <a:avLst/>
            </a:prstGeom>
          </p:spPr>
        </p:pic>
      </p:grpSp>
      <p:sp>
        <p:nvSpPr>
          <p:cNvPr id="12" name="object 12"/>
          <p:cNvSpPr/>
          <p:nvPr/>
        </p:nvSpPr>
        <p:spPr>
          <a:xfrm>
            <a:off x="0" y="6191999"/>
            <a:ext cx="12193270" cy="72390"/>
          </a:xfrm>
          <a:custGeom>
            <a:avLst/>
            <a:gdLst/>
            <a:ahLst/>
            <a:cxnLst/>
            <a:rect l="l" t="t" r="r" b="b"/>
            <a:pathLst>
              <a:path w="12193270" h="72389">
                <a:moveTo>
                  <a:pt x="12193193" y="0"/>
                </a:moveTo>
                <a:lnTo>
                  <a:pt x="0" y="0"/>
                </a:lnTo>
                <a:lnTo>
                  <a:pt x="0" y="72009"/>
                </a:lnTo>
                <a:lnTo>
                  <a:pt x="12193193" y="72009"/>
                </a:lnTo>
                <a:lnTo>
                  <a:pt x="12193193" y="0"/>
                </a:lnTo>
                <a:close/>
              </a:path>
            </a:pathLst>
          </a:custGeom>
          <a:solidFill>
            <a:srgbClr val="00ACD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 txBox="1"/>
          <p:nvPr/>
        </p:nvSpPr>
        <p:spPr>
          <a:xfrm>
            <a:off x="815300" y="344876"/>
            <a:ext cx="6195100" cy="197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IE" sz="1200" spc="-10" dirty="0">
                <a:solidFill>
                  <a:srgbClr val="FFFFFF"/>
                </a:solidFill>
                <a:latin typeface="Arial"/>
                <a:cs typeface="Arial"/>
              </a:rPr>
              <a:t>A-EYE Control Tower: AI-driven visibility platform to improve productivity on construction sites</a:t>
            </a:r>
            <a:endParaRPr sz="1200" dirty="0">
              <a:latin typeface="Arial"/>
              <a:cs typeface="Arial"/>
            </a:endParaRPr>
          </a:p>
        </p:txBody>
      </p:sp>
      <p:pic>
        <p:nvPicPr>
          <p:cNvPr id="14" name="object 14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828001" y="6522719"/>
            <a:ext cx="2465539" cy="103873"/>
          </a:xfrm>
          <a:prstGeom prst="rect">
            <a:avLst/>
          </a:prstGeom>
        </p:spPr>
      </p:pic>
      <p:pic>
        <p:nvPicPr>
          <p:cNvPr id="15" name="object 15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828004" y="6370331"/>
            <a:ext cx="2009736" cy="90944"/>
          </a:xfrm>
          <a:prstGeom prst="rect">
            <a:avLst/>
          </a:prstGeom>
        </p:spPr>
      </p:pic>
      <p:sp>
        <p:nvSpPr>
          <p:cNvPr id="16" name="object 16"/>
          <p:cNvSpPr txBox="1">
            <a:spLocks noGrp="1"/>
          </p:cNvSpPr>
          <p:nvPr>
            <p:ph type="ftr" sz="quarter" idx="5"/>
          </p:nvPr>
        </p:nvSpPr>
        <p:spPr>
          <a:xfrm>
            <a:off x="8959201" y="6479559"/>
            <a:ext cx="3004199" cy="154529"/>
          </a:xfrm>
          <a:prstGeom prst="rect">
            <a:avLst/>
          </a:prstGeom>
        </p:spPr>
        <p:txBody>
          <a:bodyPr vert="horz" wrap="square" lIns="0" tIns="6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dirty="0"/>
              <a:t>Presented </a:t>
            </a:r>
            <a:r>
              <a:rPr spc="-25" dirty="0"/>
              <a:t>by</a:t>
            </a:r>
            <a:r>
              <a:rPr lang="en-IE" spc="-25" dirty="0"/>
              <a:t> Dr Ahmed Hassan, TU Dublin</a:t>
            </a:r>
            <a:endParaRPr spc="-25" dirty="0"/>
          </a:p>
        </p:txBody>
      </p:sp>
      <p:pic>
        <p:nvPicPr>
          <p:cNvPr id="21" name="evercam_bim_integration_feature (1080p)">
            <a:hlinkClick r:id="" action="ppaction://media"/>
            <a:extLst>
              <a:ext uri="{FF2B5EF4-FFF2-40B4-BE49-F238E27FC236}">
                <a16:creationId xmlns:a16="http://schemas.microsoft.com/office/drawing/2014/main" id="{4EF6A5F6-39FD-1A18-191D-19CFA8B63E98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0" y="981380"/>
            <a:ext cx="12192000" cy="52106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01872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4766" fill="hold"/>
                                        <p:tgtEl>
                                          <p:spTgt spid="2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1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12193270" cy="981075"/>
            <a:chOff x="0" y="0"/>
            <a:chExt cx="12193270" cy="981075"/>
          </a:xfrm>
        </p:grpSpPr>
        <p:pic>
          <p:nvPicPr>
            <p:cNvPr id="3" name="object 3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1170600" y="0"/>
              <a:ext cx="1022580" cy="908989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0" y="908989"/>
              <a:ext cx="12193270" cy="72390"/>
            </a:xfrm>
            <a:custGeom>
              <a:avLst/>
              <a:gdLst/>
              <a:ahLst/>
              <a:cxnLst/>
              <a:rect l="l" t="t" r="r" b="b"/>
              <a:pathLst>
                <a:path w="12193270" h="72390">
                  <a:moveTo>
                    <a:pt x="12193193" y="0"/>
                  </a:moveTo>
                  <a:lnTo>
                    <a:pt x="0" y="0"/>
                  </a:lnTo>
                  <a:lnTo>
                    <a:pt x="0" y="72009"/>
                  </a:lnTo>
                  <a:lnTo>
                    <a:pt x="12193193" y="72009"/>
                  </a:lnTo>
                  <a:lnTo>
                    <a:pt x="12193193" y="0"/>
                  </a:lnTo>
                  <a:close/>
                </a:path>
              </a:pathLst>
            </a:custGeom>
            <a:solidFill>
              <a:srgbClr val="303E4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0" y="908993"/>
              <a:ext cx="12193270" cy="0"/>
            </a:xfrm>
            <a:custGeom>
              <a:avLst/>
              <a:gdLst/>
              <a:ahLst/>
              <a:cxnLst/>
              <a:rect l="l" t="t" r="r" b="b"/>
              <a:pathLst>
                <a:path w="12193270">
                  <a:moveTo>
                    <a:pt x="12193193" y="0"/>
                  </a:moveTo>
                  <a:lnTo>
                    <a:pt x="0" y="0"/>
                  </a:lnTo>
                  <a:lnTo>
                    <a:pt x="12193193" y="0"/>
                  </a:lnTo>
                  <a:close/>
                </a:path>
              </a:pathLst>
            </a:custGeom>
            <a:solidFill>
              <a:srgbClr val="003A4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8971901" y="108000"/>
              <a:ext cx="12700" cy="700405"/>
            </a:xfrm>
            <a:custGeom>
              <a:avLst/>
              <a:gdLst/>
              <a:ahLst/>
              <a:cxnLst/>
              <a:rect l="l" t="t" r="r" b="b"/>
              <a:pathLst>
                <a:path w="12700" h="700405">
                  <a:moveTo>
                    <a:pt x="12700" y="0"/>
                  </a:moveTo>
                  <a:lnTo>
                    <a:pt x="0" y="0"/>
                  </a:lnTo>
                  <a:lnTo>
                    <a:pt x="0" y="700201"/>
                  </a:lnTo>
                  <a:lnTo>
                    <a:pt x="12700" y="700201"/>
                  </a:lnTo>
                  <a:lnTo>
                    <a:pt x="1270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" name="object 7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0297072" y="277002"/>
              <a:ext cx="103517" cy="158241"/>
            </a:xfrm>
            <a:prstGeom prst="rect">
              <a:avLst/>
            </a:prstGeom>
          </p:spPr>
        </p:pic>
        <p:sp>
          <p:nvSpPr>
            <p:cNvPr id="8" name="object 8"/>
            <p:cNvSpPr/>
            <p:nvPr/>
          </p:nvSpPr>
          <p:spPr>
            <a:xfrm>
              <a:off x="10423288" y="277006"/>
              <a:ext cx="21590" cy="158750"/>
            </a:xfrm>
            <a:custGeom>
              <a:avLst/>
              <a:gdLst/>
              <a:ahLst/>
              <a:cxnLst/>
              <a:rect l="l" t="t" r="r" b="b"/>
              <a:pathLst>
                <a:path w="21590" h="158750">
                  <a:moveTo>
                    <a:pt x="20980" y="0"/>
                  </a:moveTo>
                  <a:lnTo>
                    <a:pt x="0" y="0"/>
                  </a:lnTo>
                  <a:lnTo>
                    <a:pt x="0" y="158242"/>
                  </a:lnTo>
                  <a:lnTo>
                    <a:pt x="20980" y="158242"/>
                  </a:lnTo>
                  <a:lnTo>
                    <a:pt x="2098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9" name="object 9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0467523" y="277004"/>
              <a:ext cx="141947" cy="158241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0633412" y="277007"/>
              <a:ext cx="106997" cy="158242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9100600" y="266216"/>
              <a:ext cx="1775848" cy="384467"/>
            </a:xfrm>
            <a:prstGeom prst="rect">
              <a:avLst/>
            </a:prstGeom>
          </p:spPr>
        </p:pic>
      </p:grpSp>
      <p:sp>
        <p:nvSpPr>
          <p:cNvPr id="12" name="object 12"/>
          <p:cNvSpPr/>
          <p:nvPr/>
        </p:nvSpPr>
        <p:spPr>
          <a:xfrm>
            <a:off x="0" y="6191999"/>
            <a:ext cx="12193270" cy="72390"/>
          </a:xfrm>
          <a:custGeom>
            <a:avLst/>
            <a:gdLst/>
            <a:ahLst/>
            <a:cxnLst/>
            <a:rect l="l" t="t" r="r" b="b"/>
            <a:pathLst>
              <a:path w="12193270" h="72389">
                <a:moveTo>
                  <a:pt x="12193193" y="0"/>
                </a:moveTo>
                <a:lnTo>
                  <a:pt x="0" y="0"/>
                </a:lnTo>
                <a:lnTo>
                  <a:pt x="0" y="72009"/>
                </a:lnTo>
                <a:lnTo>
                  <a:pt x="12193193" y="72009"/>
                </a:lnTo>
                <a:lnTo>
                  <a:pt x="12193193" y="0"/>
                </a:lnTo>
                <a:close/>
              </a:path>
            </a:pathLst>
          </a:custGeom>
          <a:solidFill>
            <a:srgbClr val="00ACD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 txBox="1"/>
          <p:nvPr/>
        </p:nvSpPr>
        <p:spPr>
          <a:xfrm>
            <a:off x="815300" y="344876"/>
            <a:ext cx="6195100" cy="197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IE" sz="1200" spc="-10" dirty="0">
                <a:solidFill>
                  <a:srgbClr val="FFFFFF"/>
                </a:solidFill>
                <a:latin typeface="Arial"/>
                <a:cs typeface="Arial"/>
              </a:rPr>
              <a:t>A-EYE Control Tower: AI-driven visibility platform to improve productivity on construction sites</a:t>
            </a:r>
            <a:endParaRPr sz="1200" dirty="0">
              <a:latin typeface="Arial"/>
              <a:cs typeface="Arial"/>
            </a:endParaRPr>
          </a:p>
        </p:txBody>
      </p:sp>
      <p:pic>
        <p:nvPicPr>
          <p:cNvPr id="14" name="object 14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828001" y="6522719"/>
            <a:ext cx="2465539" cy="103873"/>
          </a:xfrm>
          <a:prstGeom prst="rect">
            <a:avLst/>
          </a:prstGeom>
        </p:spPr>
      </p:pic>
      <p:pic>
        <p:nvPicPr>
          <p:cNvPr id="15" name="object 15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828004" y="6370331"/>
            <a:ext cx="2009736" cy="90944"/>
          </a:xfrm>
          <a:prstGeom prst="rect">
            <a:avLst/>
          </a:prstGeom>
        </p:spPr>
      </p:pic>
      <p:sp>
        <p:nvSpPr>
          <p:cNvPr id="16" name="object 16"/>
          <p:cNvSpPr txBox="1">
            <a:spLocks noGrp="1"/>
          </p:cNvSpPr>
          <p:nvPr>
            <p:ph type="ftr" sz="quarter" idx="5"/>
          </p:nvPr>
        </p:nvSpPr>
        <p:spPr>
          <a:xfrm>
            <a:off x="8959201" y="6479559"/>
            <a:ext cx="3004199" cy="154529"/>
          </a:xfrm>
          <a:prstGeom prst="rect">
            <a:avLst/>
          </a:prstGeom>
        </p:spPr>
        <p:txBody>
          <a:bodyPr vert="horz" wrap="square" lIns="0" tIns="6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dirty="0"/>
              <a:t>Presented </a:t>
            </a:r>
            <a:r>
              <a:rPr spc="-25" dirty="0"/>
              <a:t>by</a:t>
            </a:r>
            <a:r>
              <a:rPr lang="en-IE" spc="-25" dirty="0"/>
              <a:t> Dr Ahmed Hassan, TU Dublin</a:t>
            </a:r>
            <a:endParaRPr spc="-25" dirty="0"/>
          </a:p>
        </p:txBody>
      </p:sp>
      <p:pic>
        <p:nvPicPr>
          <p:cNvPr id="17" name="gate_report_overview (1080p)">
            <a:hlinkClick r:id="" action="ppaction://media"/>
            <a:extLst>
              <a:ext uri="{FF2B5EF4-FFF2-40B4-BE49-F238E27FC236}">
                <a16:creationId xmlns:a16="http://schemas.microsoft.com/office/drawing/2014/main" id="{9DBEF837-3B92-D63E-60B2-0F1A2EFF83A4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0" y="981378"/>
            <a:ext cx="12192000" cy="52106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61203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1833" fill="hold"/>
                                        <p:tgtEl>
                                          <p:spTgt spid="1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17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1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12193270" cy="981075"/>
            <a:chOff x="0" y="0"/>
            <a:chExt cx="12193270" cy="98107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1170600" y="0"/>
              <a:ext cx="1022580" cy="908989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0" y="908989"/>
              <a:ext cx="12193270" cy="72390"/>
            </a:xfrm>
            <a:custGeom>
              <a:avLst/>
              <a:gdLst/>
              <a:ahLst/>
              <a:cxnLst/>
              <a:rect l="l" t="t" r="r" b="b"/>
              <a:pathLst>
                <a:path w="12193270" h="72390">
                  <a:moveTo>
                    <a:pt x="12193193" y="0"/>
                  </a:moveTo>
                  <a:lnTo>
                    <a:pt x="0" y="0"/>
                  </a:lnTo>
                  <a:lnTo>
                    <a:pt x="0" y="72009"/>
                  </a:lnTo>
                  <a:lnTo>
                    <a:pt x="12193193" y="72009"/>
                  </a:lnTo>
                  <a:lnTo>
                    <a:pt x="12193193" y="0"/>
                  </a:lnTo>
                  <a:close/>
                </a:path>
              </a:pathLst>
            </a:custGeom>
            <a:solidFill>
              <a:srgbClr val="303E4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0" y="908993"/>
              <a:ext cx="12193270" cy="0"/>
            </a:xfrm>
            <a:custGeom>
              <a:avLst/>
              <a:gdLst/>
              <a:ahLst/>
              <a:cxnLst/>
              <a:rect l="l" t="t" r="r" b="b"/>
              <a:pathLst>
                <a:path w="12193270">
                  <a:moveTo>
                    <a:pt x="12193193" y="0"/>
                  </a:moveTo>
                  <a:lnTo>
                    <a:pt x="0" y="0"/>
                  </a:lnTo>
                  <a:lnTo>
                    <a:pt x="12193193" y="0"/>
                  </a:lnTo>
                  <a:close/>
                </a:path>
              </a:pathLst>
            </a:custGeom>
            <a:solidFill>
              <a:srgbClr val="003A4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8971901" y="108000"/>
              <a:ext cx="12700" cy="700405"/>
            </a:xfrm>
            <a:custGeom>
              <a:avLst/>
              <a:gdLst/>
              <a:ahLst/>
              <a:cxnLst/>
              <a:rect l="l" t="t" r="r" b="b"/>
              <a:pathLst>
                <a:path w="12700" h="700405">
                  <a:moveTo>
                    <a:pt x="12700" y="0"/>
                  </a:moveTo>
                  <a:lnTo>
                    <a:pt x="0" y="0"/>
                  </a:lnTo>
                  <a:lnTo>
                    <a:pt x="0" y="700201"/>
                  </a:lnTo>
                  <a:lnTo>
                    <a:pt x="12700" y="700201"/>
                  </a:lnTo>
                  <a:lnTo>
                    <a:pt x="1270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" name="object 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0297072" y="277002"/>
              <a:ext cx="103517" cy="158241"/>
            </a:xfrm>
            <a:prstGeom prst="rect">
              <a:avLst/>
            </a:prstGeom>
          </p:spPr>
        </p:pic>
        <p:sp>
          <p:nvSpPr>
            <p:cNvPr id="8" name="object 8"/>
            <p:cNvSpPr/>
            <p:nvPr/>
          </p:nvSpPr>
          <p:spPr>
            <a:xfrm>
              <a:off x="10423288" y="277006"/>
              <a:ext cx="21590" cy="158750"/>
            </a:xfrm>
            <a:custGeom>
              <a:avLst/>
              <a:gdLst/>
              <a:ahLst/>
              <a:cxnLst/>
              <a:rect l="l" t="t" r="r" b="b"/>
              <a:pathLst>
                <a:path w="21590" h="158750">
                  <a:moveTo>
                    <a:pt x="20980" y="0"/>
                  </a:moveTo>
                  <a:lnTo>
                    <a:pt x="0" y="0"/>
                  </a:lnTo>
                  <a:lnTo>
                    <a:pt x="0" y="158242"/>
                  </a:lnTo>
                  <a:lnTo>
                    <a:pt x="20980" y="158242"/>
                  </a:lnTo>
                  <a:lnTo>
                    <a:pt x="2098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9" name="object 9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0467523" y="277004"/>
              <a:ext cx="141947" cy="158241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0633412" y="277007"/>
              <a:ext cx="106997" cy="158242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9100600" y="266216"/>
              <a:ext cx="1775848" cy="384467"/>
            </a:xfrm>
            <a:prstGeom prst="rect">
              <a:avLst/>
            </a:prstGeom>
          </p:spPr>
        </p:pic>
      </p:grpSp>
      <p:sp>
        <p:nvSpPr>
          <p:cNvPr id="12" name="object 12"/>
          <p:cNvSpPr/>
          <p:nvPr/>
        </p:nvSpPr>
        <p:spPr>
          <a:xfrm>
            <a:off x="0" y="6191999"/>
            <a:ext cx="12193270" cy="72390"/>
          </a:xfrm>
          <a:custGeom>
            <a:avLst/>
            <a:gdLst/>
            <a:ahLst/>
            <a:cxnLst/>
            <a:rect l="l" t="t" r="r" b="b"/>
            <a:pathLst>
              <a:path w="12193270" h="72389">
                <a:moveTo>
                  <a:pt x="12193193" y="0"/>
                </a:moveTo>
                <a:lnTo>
                  <a:pt x="0" y="0"/>
                </a:lnTo>
                <a:lnTo>
                  <a:pt x="0" y="72009"/>
                </a:lnTo>
                <a:lnTo>
                  <a:pt x="12193193" y="72009"/>
                </a:lnTo>
                <a:lnTo>
                  <a:pt x="12193193" y="0"/>
                </a:lnTo>
                <a:close/>
              </a:path>
            </a:pathLst>
          </a:custGeom>
          <a:solidFill>
            <a:srgbClr val="00ACD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 txBox="1"/>
          <p:nvPr/>
        </p:nvSpPr>
        <p:spPr>
          <a:xfrm>
            <a:off x="815300" y="344876"/>
            <a:ext cx="6195100" cy="197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IE" sz="1200" spc="-10" dirty="0">
                <a:solidFill>
                  <a:srgbClr val="FFFFFF"/>
                </a:solidFill>
                <a:latin typeface="Arial"/>
                <a:cs typeface="Arial"/>
              </a:rPr>
              <a:t>A-EYE Control Tower: AI-driven visibility platform to improve productivity on construction sites</a:t>
            </a:r>
            <a:endParaRPr sz="1200" dirty="0">
              <a:latin typeface="Arial"/>
              <a:cs typeface="Arial"/>
            </a:endParaRPr>
          </a:p>
        </p:txBody>
      </p:sp>
      <p:pic>
        <p:nvPicPr>
          <p:cNvPr id="14" name="object 14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828001" y="6522719"/>
            <a:ext cx="2465539" cy="103873"/>
          </a:xfrm>
          <a:prstGeom prst="rect">
            <a:avLst/>
          </a:prstGeom>
        </p:spPr>
      </p:pic>
      <p:pic>
        <p:nvPicPr>
          <p:cNvPr id="15" name="object 15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828004" y="6370331"/>
            <a:ext cx="2009736" cy="90944"/>
          </a:xfrm>
          <a:prstGeom prst="rect">
            <a:avLst/>
          </a:prstGeom>
        </p:spPr>
      </p:pic>
      <p:sp>
        <p:nvSpPr>
          <p:cNvPr id="16" name="object 16"/>
          <p:cNvSpPr txBox="1">
            <a:spLocks noGrp="1"/>
          </p:cNvSpPr>
          <p:nvPr>
            <p:ph type="ftr" sz="quarter" idx="5"/>
          </p:nvPr>
        </p:nvSpPr>
        <p:spPr>
          <a:xfrm>
            <a:off x="8959201" y="6479559"/>
            <a:ext cx="3004199" cy="154529"/>
          </a:xfrm>
          <a:prstGeom prst="rect">
            <a:avLst/>
          </a:prstGeom>
        </p:spPr>
        <p:txBody>
          <a:bodyPr vert="horz" wrap="square" lIns="0" tIns="6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dirty="0"/>
              <a:t>Presented </a:t>
            </a:r>
            <a:r>
              <a:rPr spc="-25" dirty="0"/>
              <a:t>by</a:t>
            </a:r>
            <a:r>
              <a:rPr lang="en-IE" spc="-25" dirty="0"/>
              <a:t> Dr Ahmed Hassan, TU Dublin</a:t>
            </a:r>
            <a:endParaRPr spc="-25" dirty="0"/>
          </a:p>
        </p:txBody>
      </p:sp>
      <p:sp>
        <p:nvSpPr>
          <p:cNvPr id="20" name="Google Shape;130;p30">
            <a:extLst>
              <a:ext uri="{FF2B5EF4-FFF2-40B4-BE49-F238E27FC236}">
                <a16:creationId xmlns:a16="http://schemas.microsoft.com/office/drawing/2014/main" id="{A88E3CC1-3A09-A211-196A-575F6700E1A0}"/>
              </a:ext>
            </a:extLst>
          </p:cNvPr>
          <p:cNvSpPr txBox="1"/>
          <p:nvPr/>
        </p:nvSpPr>
        <p:spPr>
          <a:xfrm>
            <a:off x="-118390" y="4052522"/>
            <a:ext cx="3962400" cy="215440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742950" indent="-285750" algn="l" rtl="0">
              <a:lnSpc>
                <a:spcPct val="200000"/>
              </a:lnSpc>
              <a:buClr>
                <a:srgbClr val="000000"/>
              </a:buClr>
              <a:buFont typeface="Arial" panose="020B0604020202020204" pitchFamily="34" charset="0"/>
              <a:buChar char="•"/>
            </a:pPr>
            <a:r>
              <a:rPr lang="en-GB" sz="1600" dirty="0">
                <a:solidFill>
                  <a:srgbClr val="000000"/>
                </a:solidFill>
                <a:latin typeface="Arial" panose="020B0604020202020204" pitchFamily="34" charset="0"/>
                <a:ea typeface="Inter"/>
                <a:cs typeface="Arial" panose="020B0604020202020204" pitchFamily="34" charset="0"/>
                <a:sym typeface="Inter"/>
              </a:rPr>
              <a:t>Leader in Computer Vision &amp; AI</a:t>
            </a:r>
            <a:endParaRPr sz="1600" dirty="0">
              <a:solidFill>
                <a:srgbClr val="000000"/>
              </a:solidFill>
              <a:latin typeface="Arial" panose="020B0604020202020204" pitchFamily="34" charset="0"/>
              <a:ea typeface="Inter"/>
              <a:cs typeface="Arial" panose="020B0604020202020204" pitchFamily="34" charset="0"/>
              <a:sym typeface="Inter"/>
            </a:endParaRPr>
          </a:p>
          <a:p>
            <a:pPr marL="742950" indent="-285750" algn="l" rtl="0">
              <a:lnSpc>
                <a:spcPct val="200000"/>
              </a:lnSpc>
              <a:buClr>
                <a:srgbClr val="000000"/>
              </a:buClr>
              <a:buFont typeface="Arial" panose="020B0604020202020204" pitchFamily="34" charset="0"/>
              <a:buChar char="•"/>
            </a:pPr>
            <a:r>
              <a:rPr lang="en-GB" sz="1600" dirty="0">
                <a:solidFill>
                  <a:srgbClr val="000000"/>
                </a:solidFill>
                <a:latin typeface="Arial" panose="020B0604020202020204" pitchFamily="34" charset="0"/>
                <a:ea typeface="Inter"/>
                <a:cs typeface="Arial" panose="020B0604020202020204" pitchFamily="34" charset="0"/>
                <a:sym typeface="Inter"/>
              </a:rPr>
              <a:t>100% y/y growth over 4 years</a:t>
            </a:r>
            <a:endParaRPr sz="1600" dirty="0">
              <a:solidFill>
                <a:srgbClr val="000000"/>
              </a:solidFill>
              <a:latin typeface="Arial" panose="020B0604020202020204" pitchFamily="34" charset="0"/>
              <a:ea typeface="Inter"/>
              <a:cs typeface="Arial" panose="020B0604020202020204" pitchFamily="34" charset="0"/>
              <a:sym typeface="Inter"/>
            </a:endParaRPr>
          </a:p>
          <a:p>
            <a:pPr marL="742950" indent="-285750" algn="l" rtl="0">
              <a:lnSpc>
                <a:spcPct val="200000"/>
              </a:lnSpc>
              <a:buClr>
                <a:srgbClr val="000000"/>
              </a:buClr>
              <a:buFont typeface="Arial" panose="020B0604020202020204" pitchFamily="34" charset="0"/>
              <a:buChar char="•"/>
            </a:pPr>
            <a:r>
              <a:rPr lang="en-GB" sz="1600" dirty="0">
                <a:solidFill>
                  <a:srgbClr val="000000"/>
                </a:solidFill>
                <a:latin typeface="Arial" panose="020B0604020202020204" pitchFamily="34" charset="0"/>
                <a:ea typeface="Inter"/>
                <a:cs typeface="Arial" panose="020B0604020202020204" pitchFamily="34" charset="0"/>
                <a:sym typeface="Inter"/>
              </a:rPr>
              <a:t>800 projects in 10 Countries</a:t>
            </a:r>
            <a:endParaRPr sz="1600" dirty="0">
              <a:solidFill>
                <a:srgbClr val="000000"/>
              </a:solidFill>
              <a:latin typeface="Arial" panose="020B0604020202020204" pitchFamily="34" charset="0"/>
              <a:ea typeface="Inter"/>
              <a:cs typeface="Arial" panose="020B0604020202020204" pitchFamily="34" charset="0"/>
              <a:sym typeface="Inter"/>
            </a:endParaRPr>
          </a:p>
          <a:p>
            <a:pPr marL="742950" indent="-285750" algn="l" rtl="0">
              <a:lnSpc>
                <a:spcPct val="200000"/>
              </a:lnSpc>
              <a:buClr>
                <a:srgbClr val="000000"/>
              </a:buClr>
              <a:buFont typeface="Arial" panose="020B0604020202020204" pitchFamily="34" charset="0"/>
              <a:buChar char="•"/>
            </a:pPr>
            <a:r>
              <a:rPr lang="en-GB" sz="1600" dirty="0">
                <a:solidFill>
                  <a:srgbClr val="000000"/>
                </a:solidFill>
                <a:latin typeface="Arial" panose="020B0604020202020204" pitchFamily="34" charset="0"/>
                <a:ea typeface="Inter"/>
                <a:cs typeface="Arial" panose="020B0604020202020204" pitchFamily="34" charset="0"/>
                <a:sym typeface="Inter"/>
              </a:rPr>
              <a:t>100+ employees in 13 Countries</a:t>
            </a:r>
            <a:endParaRPr sz="1400" dirty="0">
              <a:solidFill>
                <a:srgbClr val="000000"/>
              </a:solidFill>
              <a:latin typeface="Arial" panose="020B0604020202020204" pitchFamily="34" charset="0"/>
              <a:ea typeface="Inter"/>
              <a:cs typeface="Arial" panose="020B0604020202020204" pitchFamily="34" charset="0"/>
              <a:sym typeface="Inter"/>
            </a:endParaRPr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7D62CA28-54C3-8AE3-DB40-6BFC751FFEA9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4052" y="1726260"/>
            <a:ext cx="2669488" cy="1863770"/>
          </a:xfrm>
          <a:prstGeom prst="rect">
            <a:avLst/>
          </a:prstGeom>
        </p:spPr>
      </p:pic>
      <p:sp>
        <p:nvSpPr>
          <p:cNvPr id="23" name="Google Shape;129;p30">
            <a:extLst>
              <a:ext uri="{FF2B5EF4-FFF2-40B4-BE49-F238E27FC236}">
                <a16:creationId xmlns:a16="http://schemas.microsoft.com/office/drawing/2014/main" id="{2F3C7807-739E-8847-4936-56B5D9D79A23}"/>
              </a:ext>
            </a:extLst>
          </p:cNvPr>
          <p:cNvSpPr txBox="1"/>
          <p:nvPr/>
        </p:nvSpPr>
        <p:spPr>
          <a:xfrm>
            <a:off x="112881" y="3127537"/>
            <a:ext cx="4267200" cy="11402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algn="ctr" rtl="0">
              <a:lnSpc>
                <a:spcPct val="115000"/>
              </a:lnSpc>
              <a:buClr>
                <a:srgbClr val="000000"/>
              </a:buClr>
              <a:buFont typeface="Arial"/>
              <a:buNone/>
            </a:pPr>
            <a:r>
              <a:rPr lang="en-GB" sz="2700" b="1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Construction Visualisation Experts</a:t>
            </a:r>
            <a:endParaRPr sz="1600" b="1" dirty="0">
              <a:solidFill>
                <a:srgbClr val="000000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B25ABAAC-8F7F-E637-583C-854DF5D89769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75284" y="1499191"/>
            <a:ext cx="2341708" cy="1711671"/>
          </a:xfrm>
          <a:prstGeom prst="rect">
            <a:avLst/>
          </a:prstGeom>
        </p:spPr>
      </p:pic>
      <p:sp>
        <p:nvSpPr>
          <p:cNvPr id="26" name="Google Shape;129;p30">
            <a:extLst>
              <a:ext uri="{FF2B5EF4-FFF2-40B4-BE49-F238E27FC236}">
                <a16:creationId xmlns:a16="http://schemas.microsoft.com/office/drawing/2014/main" id="{EB9FC854-25AD-9D2A-7D75-462E98642F32}"/>
              </a:ext>
            </a:extLst>
          </p:cNvPr>
          <p:cNvSpPr txBox="1"/>
          <p:nvPr/>
        </p:nvSpPr>
        <p:spPr>
          <a:xfrm>
            <a:off x="3966482" y="3127537"/>
            <a:ext cx="4699565" cy="10517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algn="ctr" rtl="0">
              <a:lnSpc>
                <a:spcPct val="115000"/>
              </a:lnSpc>
              <a:buClr>
                <a:srgbClr val="000000"/>
              </a:buClr>
              <a:buFont typeface="Arial"/>
              <a:buNone/>
            </a:pPr>
            <a:r>
              <a:rPr lang="en-GB" sz="2700" b="1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GagaMuller Group</a:t>
            </a:r>
          </a:p>
          <a:p>
            <a:pPr algn="ctr" rtl="0">
              <a:lnSpc>
                <a:spcPct val="115000"/>
              </a:lnSpc>
              <a:buClr>
                <a:srgbClr val="000000"/>
              </a:buClr>
              <a:buFont typeface="Arial"/>
              <a:buNone/>
            </a:pPr>
            <a:r>
              <a:rPr lang="en-IE" sz="2200" b="1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Innovate – Disrupt – Integrate</a:t>
            </a:r>
            <a:endParaRPr sz="2200" b="1" dirty="0">
              <a:solidFill>
                <a:srgbClr val="000000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27" name="Google Shape;130;p30">
            <a:extLst>
              <a:ext uri="{FF2B5EF4-FFF2-40B4-BE49-F238E27FC236}">
                <a16:creationId xmlns:a16="http://schemas.microsoft.com/office/drawing/2014/main" id="{7B40763F-1221-51DA-985F-19BE19DFB48D}"/>
              </a:ext>
            </a:extLst>
          </p:cNvPr>
          <p:cNvSpPr txBox="1"/>
          <p:nvPr/>
        </p:nvSpPr>
        <p:spPr>
          <a:xfrm>
            <a:off x="3771699" y="4052522"/>
            <a:ext cx="5089133" cy="215440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742950" indent="-285750" algn="l" rtl="0">
              <a:lnSpc>
                <a:spcPct val="200000"/>
              </a:lnSpc>
              <a:buClr>
                <a:srgbClr val="000000"/>
              </a:buClr>
              <a:buFont typeface="Arial" panose="020B0604020202020204" pitchFamily="34" charset="0"/>
              <a:buChar char="•"/>
            </a:pPr>
            <a:r>
              <a:rPr lang="en-IE" sz="1600" dirty="0">
                <a:solidFill>
                  <a:srgbClr val="000000"/>
                </a:solidFill>
                <a:latin typeface="Arial" panose="020B0604020202020204" pitchFamily="34" charset="0"/>
                <a:ea typeface="Inter"/>
                <a:cs typeface="Arial" panose="020B0604020202020204" pitchFamily="34" charset="0"/>
                <a:sym typeface="Inter"/>
              </a:rPr>
              <a:t>Project Mgt. &amp; Geospatial Surveying</a:t>
            </a:r>
            <a:endParaRPr sz="1600" dirty="0">
              <a:solidFill>
                <a:srgbClr val="000000"/>
              </a:solidFill>
              <a:latin typeface="Arial" panose="020B0604020202020204" pitchFamily="34" charset="0"/>
              <a:ea typeface="Inter"/>
              <a:cs typeface="Arial" panose="020B0604020202020204" pitchFamily="34" charset="0"/>
              <a:sym typeface="Inter"/>
            </a:endParaRPr>
          </a:p>
          <a:p>
            <a:pPr marL="742950" indent="-285750" algn="l" rtl="0">
              <a:lnSpc>
                <a:spcPct val="200000"/>
              </a:lnSpc>
              <a:buClr>
                <a:srgbClr val="000000"/>
              </a:buClr>
              <a:buFont typeface="Arial" panose="020B0604020202020204" pitchFamily="34" charset="0"/>
              <a:buChar char="•"/>
            </a:pPr>
            <a:r>
              <a:rPr lang="en-IE" sz="1600" dirty="0">
                <a:solidFill>
                  <a:srgbClr val="000000"/>
                </a:solidFill>
                <a:latin typeface="Arial" panose="020B0604020202020204" pitchFamily="34" charset="0"/>
                <a:ea typeface="Inter"/>
                <a:cs typeface="Arial" panose="020B0604020202020204" pitchFamily="34" charset="0"/>
                <a:sym typeface="Inter"/>
              </a:rPr>
              <a:t>Data Analytics &amp; Custom Apps</a:t>
            </a:r>
            <a:endParaRPr sz="1600" dirty="0">
              <a:solidFill>
                <a:srgbClr val="000000"/>
              </a:solidFill>
              <a:latin typeface="Arial" panose="020B0604020202020204" pitchFamily="34" charset="0"/>
              <a:ea typeface="Inter"/>
              <a:cs typeface="Arial" panose="020B0604020202020204" pitchFamily="34" charset="0"/>
              <a:sym typeface="Inter"/>
            </a:endParaRPr>
          </a:p>
          <a:p>
            <a:pPr marL="742950" indent="-285750" algn="l" rtl="0">
              <a:lnSpc>
                <a:spcPct val="200000"/>
              </a:lnSpc>
              <a:buClr>
                <a:srgbClr val="000000"/>
              </a:buClr>
              <a:buFont typeface="Arial" panose="020B0604020202020204" pitchFamily="34" charset="0"/>
              <a:buChar char="•"/>
            </a:pPr>
            <a:r>
              <a:rPr lang="en-IE" sz="1600" dirty="0">
                <a:solidFill>
                  <a:srgbClr val="000000"/>
                </a:solidFill>
                <a:latin typeface="Arial" panose="020B0604020202020204" pitchFamily="34" charset="0"/>
                <a:ea typeface="Inter"/>
                <a:cs typeface="Arial" panose="020B0604020202020204" pitchFamily="34" charset="0"/>
                <a:sym typeface="Inter"/>
              </a:rPr>
              <a:t>60+ projects in 9 Countries</a:t>
            </a:r>
            <a:endParaRPr sz="1600" dirty="0">
              <a:solidFill>
                <a:srgbClr val="000000"/>
              </a:solidFill>
              <a:latin typeface="Arial" panose="020B0604020202020204" pitchFamily="34" charset="0"/>
              <a:ea typeface="Inter"/>
              <a:cs typeface="Arial" panose="020B0604020202020204" pitchFamily="34" charset="0"/>
              <a:sym typeface="Inter"/>
            </a:endParaRPr>
          </a:p>
          <a:p>
            <a:pPr marL="742950" indent="-285750" algn="l" rtl="0">
              <a:lnSpc>
                <a:spcPct val="200000"/>
              </a:lnSpc>
              <a:buClr>
                <a:srgbClr val="000000"/>
              </a:buClr>
              <a:buFont typeface="Arial" panose="020B0604020202020204" pitchFamily="34" charset="0"/>
              <a:buChar char="•"/>
            </a:pPr>
            <a:r>
              <a:rPr lang="en-GB" sz="1600" dirty="0">
                <a:solidFill>
                  <a:srgbClr val="000000"/>
                </a:solidFill>
                <a:latin typeface="Arial" panose="020B0604020202020204" pitchFamily="34" charset="0"/>
                <a:ea typeface="Inter"/>
                <a:cs typeface="Arial" panose="020B0604020202020204" pitchFamily="34" charset="0"/>
                <a:sym typeface="Inter"/>
              </a:rPr>
              <a:t>50+ employees in 4 Countries</a:t>
            </a:r>
            <a:endParaRPr sz="1400" dirty="0">
              <a:solidFill>
                <a:srgbClr val="000000"/>
              </a:solidFill>
              <a:latin typeface="Arial" panose="020B0604020202020204" pitchFamily="34" charset="0"/>
              <a:ea typeface="Inter"/>
              <a:cs typeface="Arial" panose="020B0604020202020204" pitchFamily="34" charset="0"/>
              <a:sym typeface="Inter"/>
            </a:endParaRPr>
          </a:p>
        </p:txBody>
      </p:sp>
      <p:pic>
        <p:nvPicPr>
          <p:cNvPr id="28" name="Picture 27">
            <a:extLst>
              <a:ext uri="{FF2B5EF4-FFF2-40B4-BE49-F238E27FC236}">
                <a16:creationId xmlns:a16="http://schemas.microsoft.com/office/drawing/2014/main" id="{5C576687-E635-5292-FCE1-4D367282AD11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53780" y="1534773"/>
            <a:ext cx="2669488" cy="1863770"/>
          </a:xfrm>
          <a:prstGeom prst="rect">
            <a:avLst/>
          </a:prstGeom>
        </p:spPr>
      </p:pic>
      <p:sp>
        <p:nvSpPr>
          <p:cNvPr id="29" name="Google Shape;129;p30">
            <a:extLst>
              <a:ext uri="{FF2B5EF4-FFF2-40B4-BE49-F238E27FC236}">
                <a16:creationId xmlns:a16="http://schemas.microsoft.com/office/drawing/2014/main" id="{D10AFA25-2DA9-0036-3EE4-819F33C11199}"/>
              </a:ext>
            </a:extLst>
          </p:cNvPr>
          <p:cNvSpPr txBox="1"/>
          <p:nvPr/>
        </p:nvSpPr>
        <p:spPr>
          <a:xfrm>
            <a:off x="7930111" y="3083294"/>
            <a:ext cx="4699565" cy="11402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algn="ctr" rtl="0">
              <a:lnSpc>
                <a:spcPct val="115000"/>
              </a:lnSpc>
              <a:buClr>
                <a:srgbClr val="000000"/>
              </a:buClr>
              <a:buFont typeface="Arial"/>
              <a:buNone/>
            </a:pPr>
            <a:r>
              <a:rPr lang="en-GB" sz="2700" b="1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Technological </a:t>
            </a:r>
          </a:p>
          <a:p>
            <a:pPr algn="ctr" rtl="0">
              <a:lnSpc>
                <a:spcPct val="115000"/>
              </a:lnSpc>
              <a:buClr>
                <a:srgbClr val="000000"/>
              </a:buClr>
              <a:buFont typeface="Arial"/>
              <a:buNone/>
            </a:pPr>
            <a:r>
              <a:rPr lang="en-GB" sz="2700" b="1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University Dublin</a:t>
            </a:r>
          </a:p>
        </p:txBody>
      </p:sp>
      <p:sp>
        <p:nvSpPr>
          <p:cNvPr id="30" name="Google Shape;130;p30">
            <a:extLst>
              <a:ext uri="{FF2B5EF4-FFF2-40B4-BE49-F238E27FC236}">
                <a16:creationId xmlns:a16="http://schemas.microsoft.com/office/drawing/2014/main" id="{AA64D128-E63D-BDC0-CD49-5EFE2CD2137E}"/>
              </a:ext>
            </a:extLst>
          </p:cNvPr>
          <p:cNvSpPr txBox="1"/>
          <p:nvPr/>
        </p:nvSpPr>
        <p:spPr>
          <a:xfrm>
            <a:off x="7807639" y="4025002"/>
            <a:ext cx="5089133" cy="215440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742950" indent="-285750" algn="l" rtl="0">
              <a:lnSpc>
                <a:spcPct val="200000"/>
              </a:lnSpc>
              <a:buClr>
                <a:srgbClr val="000000"/>
              </a:buClr>
              <a:buFont typeface="Arial" panose="020B0604020202020204" pitchFamily="34" charset="0"/>
              <a:buChar char="•"/>
            </a:pPr>
            <a:r>
              <a:rPr lang="en-IE" sz="1600" dirty="0">
                <a:solidFill>
                  <a:srgbClr val="000000"/>
                </a:solidFill>
                <a:latin typeface="Arial" panose="020B0604020202020204" pitchFamily="34" charset="0"/>
                <a:ea typeface="Inter"/>
                <a:cs typeface="Arial" panose="020B0604020202020204" pitchFamily="34" charset="0"/>
                <a:sym typeface="Inter"/>
              </a:rPr>
              <a:t>Ireland’s 1</a:t>
            </a:r>
            <a:r>
              <a:rPr lang="en-IE" sz="1600" baseline="30000" dirty="0">
                <a:solidFill>
                  <a:srgbClr val="000000"/>
                </a:solidFill>
                <a:latin typeface="Arial" panose="020B0604020202020204" pitchFamily="34" charset="0"/>
                <a:ea typeface="Inter"/>
                <a:cs typeface="Arial" panose="020B0604020202020204" pitchFamily="34" charset="0"/>
                <a:sym typeface="Inter"/>
              </a:rPr>
              <a:t>st</a:t>
            </a:r>
            <a:r>
              <a:rPr lang="en-IE" sz="1600" dirty="0">
                <a:solidFill>
                  <a:srgbClr val="000000"/>
                </a:solidFill>
                <a:latin typeface="Arial" panose="020B0604020202020204" pitchFamily="34" charset="0"/>
                <a:ea typeface="Inter"/>
                <a:cs typeface="Arial" panose="020B0604020202020204" pitchFamily="34" charset="0"/>
                <a:sym typeface="Inter"/>
              </a:rPr>
              <a:t> Technological University.</a:t>
            </a:r>
          </a:p>
          <a:p>
            <a:pPr marL="742950" indent="-285750" algn="l" rtl="0">
              <a:lnSpc>
                <a:spcPct val="200000"/>
              </a:lnSpc>
              <a:buClr>
                <a:srgbClr val="000000"/>
              </a:buClr>
              <a:buFont typeface="Arial" panose="020B0604020202020204" pitchFamily="34" charset="0"/>
              <a:buChar char="•"/>
            </a:pPr>
            <a:r>
              <a:rPr lang="en-IE" sz="1600" dirty="0">
                <a:solidFill>
                  <a:srgbClr val="000000"/>
                </a:solidFill>
                <a:latin typeface="Arial" panose="020B0604020202020204" pitchFamily="34" charset="0"/>
                <a:ea typeface="Inter"/>
                <a:cs typeface="Arial" panose="020B0604020202020204" pitchFamily="34" charset="0"/>
                <a:sym typeface="Inter"/>
              </a:rPr>
              <a:t>7500+ AEC Students &amp; Researchers.</a:t>
            </a:r>
          </a:p>
          <a:p>
            <a:pPr marL="742950" indent="-285750" algn="l" rtl="0">
              <a:lnSpc>
                <a:spcPct val="200000"/>
              </a:lnSpc>
              <a:buClr>
                <a:srgbClr val="000000"/>
              </a:buClr>
              <a:buFont typeface="Arial" panose="020B0604020202020204" pitchFamily="34" charset="0"/>
              <a:buChar char="•"/>
            </a:pPr>
            <a:r>
              <a:rPr lang="en-GB" sz="1600" dirty="0">
                <a:solidFill>
                  <a:srgbClr val="000000"/>
                </a:solidFill>
                <a:latin typeface="Arial" panose="020B0604020202020204" pitchFamily="34" charset="0"/>
                <a:ea typeface="Inter"/>
                <a:cs typeface="Arial" panose="020B0604020202020204" pitchFamily="34" charset="0"/>
                <a:sym typeface="Inter"/>
              </a:rPr>
              <a:t>Team of reputable researchers</a:t>
            </a:r>
          </a:p>
          <a:p>
            <a:pPr marL="457200" algn="l" rtl="0">
              <a:lnSpc>
                <a:spcPct val="200000"/>
              </a:lnSpc>
              <a:buClr>
                <a:srgbClr val="000000"/>
              </a:buClr>
            </a:pPr>
            <a:r>
              <a:rPr lang="en-GB" sz="1600" dirty="0">
                <a:solidFill>
                  <a:srgbClr val="000000"/>
                </a:solidFill>
                <a:latin typeface="Arial" panose="020B0604020202020204" pitchFamily="34" charset="0"/>
                <a:ea typeface="Inter"/>
                <a:cs typeface="Arial" panose="020B0604020202020204" pitchFamily="34" charset="0"/>
                <a:sym typeface="Inter"/>
              </a:rPr>
              <a:t>	in Construction Innovation.</a:t>
            </a:r>
            <a:endParaRPr sz="1400" dirty="0">
              <a:solidFill>
                <a:srgbClr val="000000"/>
              </a:solidFill>
              <a:latin typeface="Arial" panose="020B0604020202020204" pitchFamily="34" charset="0"/>
              <a:ea typeface="Inter"/>
              <a:cs typeface="Arial" panose="020B0604020202020204" pitchFamily="34" charset="0"/>
              <a:sym typeface="Inter"/>
            </a:endParaRPr>
          </a:p>
        </p:txBody>
      </p:sp>
      <p:sp>
        <p:nvSpPr>
          <p:cNvPr id="31" name="Google Shape;275;p40">
            <a:extLst>
              <a:ext uri="{FF2B5EF4-FFF2-40B4-BE49-F238E27FC236}">
                <a16:creationId xmlns:a16="http://schemas.microsoft.com/office/drawing/2014/main" id="{4C87D539-4323-1695-D96E-C1A42AA85671}"/>
              </a:ext>
            </a:extLst>
          </p:cNvPr>
          <p:cNvSpPr txBox="1"/>
          <p:nvPr/>
        </p:nvSpPr>
        <p:spPr>
          <a:xfrm>
            <a:off x="3642750" y="968772"/>
            <a:ext cx="4906500" cy="6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3200" b="1" dirty="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rPr>
              <a:t>Project Partners</a:t>
            </a:r>
            <a:endParaRPr sz="3200" b="1" dirty="0">
              <a:solidFill>
                <a:schemeClr val="dk1"/>
              </a:solidFill>
              <a:latin typeface="Inter"/>
              <a:ea typeface="Inter"/>
              <a:cs typeface="Inter"/>
              <a:sym typeface="Inter"/>
            </a:endParaRPr>
          </a:p>
        </p:txBody>
      </p:sp>
    </p:spTree>
    <p:extLst>
      <p:ext uri="{BB962C8B-B14F-4D97-AF65-F5344CB8AC3E}">
        <p14:creationId xmlns:p14="http://schemas.microsoft.com/office/powerpoint/2010/main" val="39774429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23" grpId="0"/>
      <p:bldP spid="26" grpId="0"/>
      <p:bldP spid="27" grpId="0"/>
      <p:bldP spid="29" grpId="0"/>
      <p:bldP spid="30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B510AFADC0846C45BCE218AE500C0A3F" ma:contentTypeVersion="19" ma:contentTypeDescription="Create a new document." ma:contentTypeScope="" ma:versionID="ae9bceacf2f8d89029249ddb09cd78bb">
  <xsd:schema xmlns:xsd="http://www.w3.org/2001/XMLSchema" xmlns:xs="http://www.w3.org/2001/XMLSchema" xmlns:p="http://schemas.microsoft.com/office/2006/metadata/properties" xmlns:ns2="35290eb0-1378-41c1-982e-c9bdc67d47a3" xmlns:ns3="99547fc7-c3b3-4693-a0eb-d52ac4b2dce8" targetNamespace="http://schemas.microsoft.com/office/2006/metadata/properties" ma:root="true" ma:fieldsID="9965cdd34ad47e15be23da83f07335d1" ns2:_="" ns3:_="">
    <xsd:import namespace="35290eb0-1378-41c1-982e-c9bdc67d47a3"/>
    <xsd:import namespace="99547fc7-c3b3-4693-a0eb-d52ac4b2dce8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ingHintHash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AutoTags" minOccurs="0"/>
                <xsd:element ref="ns3:MediaServiceOCR" minOccurs="0"/>
                <xsd:element ref="ns3:MediaServiceEventHashCode" minOccurs="0"/>
                <xsd:element ref="ns3:MediaServiceGenerationTime" minOccurs="0"/>
                <xsd:element ref="ns3:MediaServiceLocation" minOccurs="0"/>
                <xsd:element ref="ns3:MediaServiceAutoKeyPoints" minOccurs="0"/>
                <xsd:element ref="ns3:MediaServiceKeyPoints" minOccurs="0"/>
                <xsd:element ref="ns3:MediaLengthInSeconds" minOccurs="0"/>
                <xsd:element ref="ns2:TaxCatchAll" minOccurs="0"/>
                <xsd:element ref="ns3:lcf76f155ced4ddcb4097134ff3c332f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5290eb0-1378-41c1-982e-c9bdc67d47a3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ingHintHash" ma:index="9" nillable="true" ma:displayName="Sharing Hint Hash" ma:internalName="SharingHintHash" ma:readOnly="true">
      <xsd:simpleType>
        <xsd:restriction base="dms:Text"/>
      </xsd:simpleType>
    </xsd:element>
    <xsd:element name="SharedWithDetails" ma:index="10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2" nillable="true" ma:displayName="Taxonomy Catch All Column" ma:hidden="true" ma:list="{d2a31732-88db-426b-a2ed-444fd56e4068}" ma:internalName="TaxCatchAll" ma:showField="CatchAllData" ma:web="35290eb0-1378-41c1-982e-c9bdc67d47a3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9547fc7-c3b3-4693-a0eb-d52ac4b2dce8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1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12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DateTaken" ma:index="13" nillable="true" ma:displayName="MediaServiceDateTaken" ma:description="" ma:hidden="true" ma:internalName="MediaServiceDateTaken" ma:readOnly="true">
      <xsd:simpleType>
        <xsd:restriction base="dms:Text"/>
      </xsd:simpleType>
    </xsd:element>
    <xsd:element name="MediaServiceAutoTags" ma:index="14" nillable="true" ma:displayName="MediaServiceAutoTags" ma:description="" ma:internalName="MediaServiceAutoTags" ma:readOnly="true">
      <xsd:simpleType>
        <xsd:restriction base="dms:Text"/>
      </xsd:simpleType>
    </xsd:element>
    <xsd:element name="MediaServiceOCR" ma:index="15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Location" ma:index="18" nillable="true" ma:displayName="Location" ma:internalName="MediaServiceLocation" ma:readOnly="true">
      <xsd:simpleType>
        <xsd:restriction base="dms:Text"/>
      </xsd:simpleType>
    </xsd:element>
    <xsd:element name="MediaServiceAutoKeyPoints" ma:index="19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20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21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4" nillable="true" ma:taxonomy="true" ma:internalName="lcf76f155ced4ddcb4097134ff3c332f" ma:taxonomyFieldName="MediaServiceImageTags" ma:displayName="Image Tags" ma:readOnly="false" ma:fieldId="{5cf76f15-5ced-4ddc-b409-7134ff3c332f}" ma:taxonomyMulti="true" ma:sspId="0d13943d-1c25-4e78-a4d2-2ed64e5889dc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35290eb0-1378-41c1-982e-c9bdc67d47a3" xsi:nil="true"/>
    <lcf76f155ced4ddcb4097134ff3c332f xmlns="99547fc7-c3b3-4693-a0eb-d52ac4b2dce8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F87E245E-715B-471B-80D2-E914097E73C0}"/>
</file>

<file path=customXml/itemProps2.xml><?xml version="1.0" encoding="utf-8"?>
<ds:datastoreItem xmlns:ds="http://schemas.openxmlformats.org/officeDocument/2006/customXml" ds:itemID="{335B2C0B-BB3D-4D11-8D3D-04562D7D368A}"/>
</file>

<file path=customXml/itemProps3.xml><?xml version="1.0" encoding="utf-8"?>
<ds:datastoreItem xmlns:ds="http://schemas.openxmlformats.org/officeDocument/2006/customXml" ds:itemID="{819AA8AF-A490-4D00-B28F-272F9874331C}"/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2100</TotalTime>
  <Words>577</Words>
  <Application>Microsoft Office PowerPoint</Application>
  <PresentationFormat>Widescreen</PresentationFormat>
  <Paragraphs>82</Paragraphs>
  <Slides>13</Slides>
  <Notes>0</Notes>
  <HiddenSlides>0</HiddenSlides>
  <MMClips>2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20" baseType="lpstr">
      <vt:lpstr>Arial</vt:lpstr>
      <vt:lpstr>Avenir</vt:lpstr>
      <vt:lpstr>Calibri</vt:lpstr>
      <vt:lpstr>Inter</vt:lpstr>
      <vt:lpstr>Open Sans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TechLive 22 PPT (New Size).indd</dc:title>
  <dc:creator>Ellen Foley</dc:creator>
  <cp:lastModifiedBy>ahmed-hassan1989@outlook.com</cp:lastModifiedBy>
  <cp:revision>6</cp:revision>
  <dcterms:created xsi:type="dcterms:W3CDTF">2022-05-30T16:43:37Z</dcterms:created>
  <dcterms:modified xsi:type="dcterms:W3CDTF">2022-06-15T00:13:34Z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2022-05-30T00:00:00Z</vt:filetime>
  </property>
  <property fmtid="{D5CDD505-2E9C-101B-9397-08002B2CF9AE}" pid="3" name="Creator">
    <vt:lpwstr>Adobe InDesign 17.2 (Macintosh)</vt:lpwstr>
  </property>
  <property fmtid="{D5CDD505-2E9C-101B-9397-08002B2CF9AE}" pid="4" name="LastSaved">
    <vt:filetime>2022-05-30T00:00:00Z</vt:filetime>
  </property>
  <property fmtid="{D5CDD505-2E9C-101B-9397-08002B2CF9AE}" pid="5" name="ContentTypeId">
    <vt:lpwstr>0x010100B510AFADC0846C45BCE218AE500C0A3F</vt:lpwstr>
  </property>
</Properties>
</file>