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56" r:id="rId5"/>
    <p:sldId id="364" r:id="rId6"/>
    <p:sldId id="367" r:id="rId7"/>
    <p:sldId id="327" r:id="rId8"/>
    <p:sldId id="338" r:id="rId9"/>
    <p:sldId id="372" r:id="rId10"/>
    <p:sldId id="371" r:id="rId11"/>
    <p:sldId id="370" r:id="rId12"/>
    <p:sldId id="369" r:id="rId13"/>
    <p:sldId id="374" r:id="rId14"/>
    <p:sldId id="373" r:id="rId15"/>
    <p:sldId id="375" r:id="rId16"/>
    <p:sldId id="258" r:id="rId17"/>
  </p:sldIdLst>
  <p:sldSz cx="9144000" cy="6858000" type="screen4x3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614" autoAdjust="0"/>
  </p:normalViewPr>
  <p:slideViewPr>
    <p:cSldViewPr snapToGrid="0" snapToObjects="1">
      <p:cViewPr varScale="1">
        <p:scale>
          <a:sx n="96" d="100"/>
          <a:sy n="96" d="100"/>
        </p:scale>
        <p:origin x="203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8" d="100"/>
          <a:sy n="88" d="100"/>
        </p:scale>
        <p:origin x="-3822" y="-108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202" cy="512304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203" y="0"/>
            <a:ext cx="3079202" cy="512304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r">
              <a:defRPr sz="1200"/>
            </a:lvl1pPr>
          </a:lstStyle>
          <a:p>
            <a:fld id="{4D4802FB-70CF-42CE-923B-00FDDAA68ED3}" type="datetimeFigureOut">
              <a:rPr lang="en-GB" smtClean="0"/>
              <a:pPr/>
              <a:t>10/05/2022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673"/>
            <a:ext cx="3079202" cy="512303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203" y="9720673"/>
            <a:ext cx="3079202" cy="512303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r">
              <a:defRPr sz="1200"/>
            </a:lvl1pPr>
          </a:lstStyle>
          <a:p>
            <a:fld id="{4C8CD7A9-031A-48AD-A327-B89FDF1FF7F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1731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1731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r">
              <a:defRPr sz="1200"/>
            </a:lvl1pPr>
          </a:lstStyle>
          <a:p>
            <a:fld id="{45B50D55-02DE-3341-9AEF-ECA9FA0C64FD}" type="datetimeFigureOut">
              <a:rPr lang="en-US" smtClean="0"/>
              <a:pPr/>
              <a:t>5/10/2022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65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96" tIns="47398" rIns="94796" bIns="4739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861442"/>
            <a:ext cx="5683250" cy="4605576"/>
          </a:xfrm>
          <a:prstGeom prst="rect">
            <a:avLst/>
          </a:prstGeom>
        </p:spPr>
        <p:txBody>
          <a:bodyPr vert="horz" lIns="94796" tIns="47398" rIns="94796" bIns="47398" rtlCol="0"/>
          <a:lstStyle/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1106"/>
            <a:ext cx="3078427" cy="511731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3" y="9721106"/>
            <a:ext cx="3078427" cy="511731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r">
              <a:defRPr sz="1200"/>
            </a:lvl1pPr>
          </a:lstStyle>
          <a:p>
            <a:fld id="{34A4B9C2-349B-154A-B12A-A2D69B69A4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561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4B9C2-349B-154A-B12A-A2D69B69A49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In Tipperary &amp; Galway invalid files have been re-submitted on the same day, further information requests have been replied to on the same day.  This would have been impossible with the paper/postal files.</a:t>
            </a:r>
          </a:p>
          <a:p>
            <a:r>
              <a:rPr lang="en-GB" dirty="0"/>
              <a:t>There is no longer a postal period, documents are available within one working day for the public to view.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4B9C2-349B-154A-B12A-A2D69B69A49A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2974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4B9C2-349B-154A-B12A-A2D69B69A49A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4058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Thanks for your time and any questions   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4B9C2-349B-154A-B12A-A2D69B69A49A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9110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4B9C2-349B-154A-B12A-A2D69B69A49A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Working in the planning area of the Local Authority since 2002.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4B9C2-349B-154A-B12A-A2D69B69A49A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planning system itself is complex with a myriad of processes, scenarios and timelines so the development of a project by multiple system providers that takes account of a complex planning code together with the required integration of the developed system with 3 back-end planning systems (</a:t>
            </a:r>
            <a:r>
              <a:rPr lang="en-GB" dirty="0" err="1"/>
              <a:t>iPlan</a:t>
            </a:r>
            <a:r>
              <a:rPr lang="en-GB" dirty="0"/>
              <a:t>; APAS and Odyssey) and 8 * document management systems across 31 planning authorities brought significant added difficulties for the project. Never the less the pilot commenced in Tipperary County Council and Galway County Council on 21/12/2021 with applications submitted to both Planning Authorities on the morning of 22/12/2021 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4B9C2-349B-154A-B12A-A2D69B69A49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8283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Both Tipperary and Galway use </a:t>
            </a:r>
            <a:r>
              <a:rPr lang="en-GB" dirty="0" err="1"/>
              <a:t>iplan</a:t>
            </a:r>
            <a:r>
              <a:rPr lang="en-GB" dirty="0"/>
              <a:t> to process planning applications,  The document management system in Tipperary is </a:t>
            </a:r>
            <a:r>
              <a:rPr lang="en-GB" dirty="0" err="1"/>
              <a:t>idocs</a:t>
            </a:r>
            <a:r>
              <a:rPr lang="en-GB" dirty="0"/>
              <a:t> and Galway use </a:t>
            </a:r>
            <a:r>
              <a:rPr lang="en-GB" dirty="0" err="1"/>
              <a:t>reposit</a:t>
            </a:r>
            <a:r>
              <a:rPr lang="en-GB" dirty="0"/>
              <a:t>.  Nationally currently there are three back office systems for processing applications and eight different document management systems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4B9C2-349B-154A-B12A-A2D69B69A49A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Same planning system, whether paper or </a:t>
            </a:r>
            <a:r>
              <a:rPr lang="en-GB" dirty="0" err="1"/>
              <a:t>efiles</a:t>
            </a:r>
            <a:r>
              <a:rPr lang="en-GB" dirty="0"/>
              <a:t> same questions on the statutory form, same requirements for maps/layouts/drawings/public notices.  People working in the system (whether preparing applications for planning or processing applications)  are generally familiar with the regulations covering same.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4B9C2-349B-154A-B12A-A2D69B69A49A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volume of paper has been vastly reduced for planning applications, considering that paper files have a legal requirement for 6 copies,  submit from home no need to drive to planning office or post office.  Costs for both agents and planning offices reduced on account of this.  Carbon footprint reduced also.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4B9C2-349B-154A-B12A-A2D69B69A49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0836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4B9C2-349B-154A-B12A-A2D69B69A49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1697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As you can see from the pie charts above the percentage of </a:t>
            </a:r>
            <a:r>
              <a:rPr lang="en-GB" dirty="0" err="1"/>
              <a:t>efiles</a:t>
            </a:r>
            <a:r>
              <a:rPr lang="en-GB" dirty="0"/>
              <a:t> is steadily increasing in both planning authorities,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4B9C2-349B-154A-B12A-A2D69B69A49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4322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In Tipperary &amp; Galway invalid files have been re-submitted on the same day, further information requests have been replied to on the same day.  This would have been impossible with the paper/postal files.</a:t>
            </a:r>
          </a:p>
          <a:p>
            <a:r>
              <a:rPr lang="en-GB" dirty="0"/>
              <a:t>There is no longer a postal period, documents are available within one working day for the public to view.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4B9C2-349B-154A-B12A-A2D69B69A49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306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ga-I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3177-8588-D248-A53D-B3A7534E826C}" type="datetimeFigureOut">
              <a:rPr lang="en-US" smtClean="0"/>
              <a:pPr/>
              <a:t>5/10/2022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A3DB5-BDB2-A940-BF79-E6A0A8B71B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727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3177-8588-D248-A53D-B3A7534E826C}" type="datetimeFigureOut">
              <a:rPr lang="en-US" smtClean="0"/>
              <a:pPr/>
              <a:t>5/10/2022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A3DB5-BDB2-A940-BF79-E6A0A8B71B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309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3177-8588-D248-A53D-B3A7534E826C}" type="datetimeFigureOut">
              <a:rPr lang="en-US" smtClean="0"/>
              <a:pPr/>
              <a:t>5/10/2022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A3DB5-BDB2-A940-BF79-E6A0A8B71B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273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3177-8588-D248-A53D-B3A7534E826C}" type="datetimeFigureOut">
              <a:rPr lang="en-US" smtClean="0"/>
              <a:pPr/>
              <a:t>5/10/2022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A3DB5-BDB2-A940-BF79-E6A0A8B71B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122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3177-8588-D248-A53D-B3A7534E826C}" type="datetimeFigureOut">
              <a:rPr lang="en-US" smtClean="0"/>
              <a:pPr/>
              <a:t>5/10/2022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A3DB5-BDB2-A940-BF79-E6A0A8B71B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550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3177-8588-D248-A53D-B3A7534E826C}" type="datetimeFigureOut">
              <a:rPr lang="en-US" smtClean="0"/>
              <a:pPr/>
              <a:t>5/10/2022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A3DB5-BDB2-A940-BF79-E6A0A8B71B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425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3177-8588-D248-A53D-B3A7534E826C}" type="datetimeFigureOut">
              <a:rPr lang="en-US" smtClean="0"/>
              <a:pPr/>
              <a:t>5/10/2022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A3DB5-BDB2-A940-BF79-E6A0A8B71B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503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3177-8588-D248-A53D-B3A7534E826C}" type="datetimeFigureOut">
              <a:rPr lang="en-US" smtClean="0"/>
              <a:pPr/>
              <a:t>5/10/2022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A3DB5-BDB2-A940-BF79-E6A0A8B71B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627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3177-8588-D248-A53D-B3A7534E826C}" type="datetimeFigureOut">
              <a:rPr lang="en-US" smtClean="0"/>
              <a:pPr/>
              <a:t>5/10/2022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A3DB5-BDB2-A940-BF79-E6A0A8B71B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351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3177-8588-D248-A53D-B3A7534E826C}" type="datetimeFigureOut">
              <a:rPr lang="en-US" smtClean="0"/>
              <a:pPr/>
              <a:t>5/10/2022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A3DB5-BDB2-A940-BF79-E6A0A8B71B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437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3177-8588-D248-A53D-B3A7534E826C}" type="datetimeFigureOut">
              <a:rPr lang="en-US" smtClean="0"/>
              <a:pPr/>
              <a:t>5/10/2022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A3DB5-BDB2-A940-BF79-E6A0A8B71B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831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ga-I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93177-8588-D248-A53D-B3A7534E826C}" type="datetimeFigureOut">
              <a:rPr lang="en-US" smtClean="0"/>
              <a:pPr/>
              <a:t>5/10/2022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A3DB5-BDB2-A940-BF79-E6A0A8B71B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146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CC_PowerPointTemp(1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 Box 13"/>
          <p:cNvSpPr txBox="1"/>
          <p:nvPr/>
        </p:nvSpPr>
        <p:spPr>
          <a:xfrm rot="10800000">
            <a:off x="359020" y="1436110"/>
            <a:ext cx="2298231" cy="5167223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eaVert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2400" b="1" dirty="0">
                <a:solidFill>
                  <a:srgbClr val="F2F2F2"/>
                </a:solidFill>
                <a:effectLst/>
                <a:ea typeface="ＭＳ 明朝"/>
                <a:cs typeface="Times New Roman"/>
              </a:rPr>
              <a:t>Experience of Planning Portal to </a:t>
            </a:r>
          </a:p>
          <a:p>
            <a:pPr algn="ctr">
              <a:spcAft>
                <a:spcPts val="0"/>
              </a:spcAft>
            </a:pPr>
            <a:r>
              <a:rPr lang="en-US" sz="2400" b="1" dirty="0">
                <a:solidFill>
                  <a:srgbClr val="F2F2F2"/>
                </a:solidFill>
                <a:effectLst/>
                <a:ea typeface="ＭＳ 明朝"/>
                <a:cs typeface="Times New Roman"/>
              </a:rPr>
              <a:t>end of April 2022 </a:t>
            </a:r>
          </a:p>
        </p:txBody>
      </p:sp>
    </p:spTree>
    <p:extLst>
      <p:ext uri="{BB962C8B-B14F-4D97-AF65-F5344CB8AC3E}">
        <p14:creationId xmlns:p14="http://schemas.microsoft.com/office/powerpoint/2010/main" val="3239817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CC_PowerPointTemp(2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542"/>
            <a:ext cx="9144000" cy="100584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7668"/>
          </a:xfrm>
        </p:spPr>
        <p:txBody>
          <a:bodyPr>
            <a:normAutofit/>
          </a:bodyPr>
          <a:lstStyle/>
          <a:p>
            <a:r>
              <a:rPr lang="en-IE" sz="3200" dirty="0">
                <a:solidFill>
                  <a:srgbClr val="0070C0"/>
                </a:solidFill>
                <a:latin typeface="+mn-lt"/>
              </a:rPr>
              <a:t>Pilot 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688622" y="1192306"/>
            <a:ext cx="7665155" cy="4666236"/>
          </a:xfrm>
        </p:spPr>
        <p:txBody>
          <a:bodyPr>
            <a:normAutofit/>
          </a:bodyPr>
          <a:lstStyle/>
          <a:p>
            <a:r>
              <a:rPr lang="en-GB" dirty="0"/>
              <a:t>E-Applications are available within one working day for the public to view</a:t>
            </a:r>
          </a:p>
          <a:p>
            <a:r>
              <a:rPr lang="en-GB" dirty="0"/>
              <a:t>Increases the openness and transparency of the planning process</a:t>
            </a:r>
          </a:p>
          <a:p>
            <a:r>
              <a:rPr lang="en-GB" dirty="0"/>
              <a:t>Same registration details will allow person to apply to any local authority </a:t>
            </a:r>
          </a:p>
          <a:p>
            <a:r>
              <a:rPr lang="en-GB" dirty="0"/>
              <a:t>Currently just Tipperary and Galway but will be nationwide</a:t>
            </a:r>
          </a:p>
          <a:p>
            <a:pPr lvl="1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61776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CC_PowerPointTemp(2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542"/>
            <a:ext cx="9144000" cy="100584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7668"/>
          </a:xfrm>
        </p:spPr>
        <p:txBody>
          <a:bodyPr>
            <a:normAutofit/>
          </a:bodyPr>
          <a:lstStyle/>
          <a:p>
            <a:r>
              <a:rPr lang="en-IE" sz="3200" dirty="0">
                <a:solidFill>
                  <a:srgbClr val="0070C0"/>
                </a:solidFill>
                <a:latin typeface="+mn-lt"/>
              </a:rPr>
              <a:t>Next Steps	 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688622" y="1192306"/>
            <a:ext cx="7665155" cy="4666236"/>
          </a:xfrm>
        </p:spPr>
        <p:txBody>
          <a:bodyPr>
            <a:normAutofit/>
          </a:bodyPr>
          <a:lstStyle/>
          <a:p>
            <a:endParaRPr lang="en-GB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/>
              <a:t>Enable submissions to be made online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/>
              <a:t>Part 8 (Local Authority own development available on line)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/>
              <a:t>Both will be piloted in Tipperary and Galway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/>
              <a:t>Roll out nationally in three waves to other authorities using </a:t>
            </a:r>
            <a:r>
              <a:rPr lang="en-GB" dirty="0" err="1"/>
              <a:t>iplan</a:t>
            </a:r>
            <a:endParaRPr lang="en-GB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/>
              <a:t>Roll out to remaining authorities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9645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CC_PowerPointTemp(2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542"/>
            <a:ext cx="9144000" cy="100584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7668"/>
          </a:xfrm>
        </p:spPr>
        <p:txBody>
          <a:bodyPr>
            <a:normAutofit/>
          </a:bodyPr>
          <a:lstStyle/>
          <a:p>
            <a:r>
              <a:rPr lang="en-IE" sz="3200" dirty="0">
                <a:solidFill>
                  <a:srgbClr val="0070C0"/>
                </a:solidFill>
                <a:latin typeface="+mn-lt"/>
              </a:rPr>
              <a:t>	 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688622" y="1192306"/>
            <a:ext cx="7665155" cy="46662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9600" dirty="0">
                <a:effectLst>
                  <a:outerShdw blurRad="50800" dist="50800" dir="5400000" algn="ctr" rotWithShape="0">
                    <a:schemeClr val="tx2">
                      <a:lumMod val="60000"/>
                      <a:lumOff val="40000"/>
                    </a:schemeClr>
                  </a:outerShdw>
                </a:effectLst>
              </a:rPr>
              <a:t>???</a:t>
            </a:r>
          </a:p>
        </p:txBody>
      </p:sp>
    </p:spTree>
    <p:extLst>
      <p:ext uri="{BB962C8B-B14F-4D97-AF65-F5344CB8AC3E}">
        <p14:creationId xmlns:p14="http://schemas.microsoft.com/office/powerpoint/2010/main" val="5165776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CC_PowerPointTemp(1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Box 16"/>
          <p:cNvSpPr txBox="1"/>
          <p:nvPr/>
        </p:nvSpPr>
        <p:spPr>
          <a:xfrm>
            <a:off x="5353487" y="394714"/>
            <a:ext cx="1028700" cy="137160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US" sz="900">
                <a:solidFill>
                  <a:srgbClr val="2D2E2D"/>
                </a:solidFill>
                <a:effectLst/>
                <a:latin typeface="Arial"/>
                <a:ea typeface="ＭＳ 明朝"/>
                <a:cs typeface="Times New Roman"/>
              </a:rPr>
              <a:t>Tipperary County Council,</a:t>
            </a:r>
            <a:endParaRPr lang="en-US" sz="1200">
              <a:effectLst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900">
                <a:solidFill>
                  <a:srgbClr val="2D2E2D"/>
                </a:solidFill>
                <a:effectLst/>
                <a:latin typeface="Arial"/>
                <a:ea typeface="ＭＳ 明朝"/>
                <a:cs typeface="Times New Roman"/>
              </a:rPr>
              <a:t>Civic Offices,</a:t>
            </a:r>
            <a:endParaRPr lang="en-US" sz="1200">
              <a:effectLst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900">
                <a:solidFill>
                  <a:srgbClr val="2D2E2D"/>
                </a:solidFill>
                <a:effectLst/>
                <a:latin typeface="Arial"/>
                <a:ea typeface="ＭＳ 明朝"/>
                <a:cs typeface="Times New Roman"/>
              </a:rPr>
              <a:t>Limerick Road,</a:t>
            </a:r>
            <a:endParaRPr lang="en-US" sz="1200">
              <a:effectLst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900">
                <a:solidFill>
                  <a:srgbClr val="2D2E2D"/>
                </a:solidFill>
                <a:effectLst/>
                <a:latin typeface="Arial"/>
                <a:ea typeface="ＭＳ 明朝"/>
                <a:cs typeface="Times New Roman"/>
              </a:rPr>
              <a:t>Nenagh,</a:t>
            </a:r>
            <a:endParaRPr lang="en-US" sz="1200">
              <a:effectLst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900">
                <a:solidFill>
                  <a:srgbClr val="2D2E2D"/>
                </a:solidFill>
                <a:effectLst/>
                <a:latin typeface="Arial"/>
                <a:ea typeface="ＭＳ 明朝"/>
                <a:cs typeface="Times New Roman"/>
              </a:rPr>
              <a:t>Co. Tipperary</a:t>
            </a:r>
            <a:endParaRPr lang="en-US" sz="1200">
              <a:effectLst/>
              <a:ea typeface="ＭＳ 明朝"/>
              <a:cs typeface="Times New Roman"/>
            </a:endParaRPr>
          </a:p>
        </p:txBody>
      </p:sp>
      <p:sp>
        <p:nvSpPr>
          <p:cNvPr id="5" name="Text Box 17"/>
          <p:cNvSpPr txBox="1"/>
          <p:nvPr/>
        </p:nvSpPr>
        <p:spPr>
          <a:xfrm>
            <a:off x="7525187" y="394714"/>
            <a:ext cx="1485900" cy="205740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US" sz="900" b="1" dirty="0">
                <a:solidFill>
                  <a:srgbClr val="005A9B"/>
                </a:solidFill>
                <a:effectLst/>
                <a:latin typeface="Arial"/>
                <a:ea typeface="ＭＳ 明朝"/>
                <a:cs typeface="Times New Roman"/>
              </a:rPr>
              <a:t>t</a:t>
            </a:r>
            <a:r>
              <a:rPr lang="en-US" sz="900" dirty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sz="900" dirty="0">
                <a:solidFill>
                  <a:srgbClr val="2D2E2D"/>
                </a:solidFill>
                <a:effectLst/>
                <a:latin typeface="Arial"/>
                <a:ea typeface="ＭＳ 明朝"/>
                <a:cs typeface="Times New Roman"/>
              </a:rPr>
              <a:t>0818 06 5000</a:t>
            </a:r>
            <a:endParaRPr lang="en-US" sz="1200" dirty="0">
              <a:effectLst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900" b="1" dirty="0">
                <a:solidFill>
                  <a:srgbClr val="005A9B"/>
                </a:solidFill>
                <a:effectLst/>
                <a:latin typeface="Arial"/>
                <a:ea typeface="ＭＳ 明朝"/>
                <a:cs typeface="Times New Roman"/>
              </a:rPr>
              <a:t>e</a:t>
            </a:r>
            <a:r>
              <a:rPr lang="en-US" sz="900" dirty="0">
                <a:effectLst/>
                <a:latin typeface="Arial"/>
                <a:ea typeface="ＭＳ 明朝"/>
                <a:cs typeface="Times New Roman"/>
              </a:rPr>
              <a:t> </a:t>
            </a:r>
            <a:r>
              <a:rPr lang="en-US" sz="900" dirty="0" err="1">
                <a:effectLst/>
                <a:latin typeface="Arial"/>
                <a:ea typeface="ＭＳ 明朝"/>
                <a:cs typeface="Times New Roman"/>
              </a:rPr>
              <a:t>Teresa.kiely</a:t>
            </a:r>
            <a:br>
              <a:rPr lang="en-US" sz="900" dirty="0">
                <a:solidFill>
                  <a:srgbClr val="2D2E2D"/>
                </a:solidFill>
                <a:effectLst/>
                <a:latin typeface="Arial"/>
                <a:ea typeface="ＭＳ 明朝"/>
                <a:cs typeface="Times New Roman"/>
              </a:rPr>
            </a:br>
            <a:r>
              <a:rPr lang="en-US" sz="900" dirty="0">
                <a:solidFill>
                  <a:srgbClr val="2D2E2D"/>
                </a:solidFill>
                <a:effectLst/>
                <a:latin typeface="Arial"/>
                <a:ea typeface="ＭＳ 明朝"/>
                <a:cs typeface="Times New Roman"/>
              </a:rPr>
              <a:t>@tipperarycoco.ie</a:t>
            </a:r>
            <a:endParaRPr lang="en-US" sz="1200" dirty="0">
              <a:effectLst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900" b="1" dirty="0" err="1">
                <a:solidFill>
                  <a:srgbClr val="005A9B"/>
                </a:solidFill>
                <a:effectLst/>
                <a:latin typeface="Arial"/>
                <a:ea typeface="ＭＳ 明朝"/>
                <a:cs typeface="Times New Roman"/>
              </a:rPr>
              <a:t>www.tipperarycoco.ie</a:t>
            </a:r>
            <a:endParaRPr lang="en-US" sz="1200" dirty="0">
              <a:effectLst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900" dirty="0">
                <a:effectLst/>
                <a:latin typeface="Arial"/>
                <a:ea typeface="ＭＳ 明朝"/>
                <a:cs typeface="Times New Roman"/>
              </a:rPr>
              <a:t> </a:t>
            </a:r>
            <a:endParaRPr lang="en-US" sz="1200" dirty="0">
              <a:effectLst/>
              <a:ea typeface="ＭＳ 明朝"/>
              <a:cs typeface="Times New Roman"/>
            </a:endParaRPr>
          </a:p>
        </p:txBody>
      </p:sp>
      <p:sp>
        <p:nvSpPr>
          <p:cNvPr id="6" name="Text Box 18"/>
          <p:cNvSpPr txBox="1"/>
          <p:nvPr/>
        </p:nvSpPr>
        <p:spPr>
          <a:xfrm>
            <a:off x="6496487" y="394714"/>
            <a:ext cx="1028700" cy="125730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US" sz="900" dirty="0" err="1">
                <a:solidFill>
                  <a:srgbClr val="2D2E2D"/>
                </a:solidFill>
                <a:effectLst/>
                <a:latin typeface="Arial"/>
                <a:ea typeface="ＭＳ 明朝"/>
                <a:cs typeface="Times New Roman"/>
              </a:rPr>
              <a:t>Tipperary</a:t>
            </a:r>
            <a:r>
              <a:rPr lang="en-US" sz="900" dirty="0">
                <a:solidFill>
                  <a:srgbClr val="2D2E2D"/>
                </a:solidFill>
                <a:effectLst/>
                <a:latin typeface="Arial"/>
                <a:ea typeface="ＭＳ 明朝"/>
                <a:cs typeface="Times New Roman"/>
              </a:rPr>
              <a:t> County Council,</a:t>
            </a:r>
            <a:endParaRPr lang="en-US" sz="1200" dirty="0">
              <a:effectLst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900" dirty="0">
                <a:solidFill>
                  <a:srgbClr val="2D2E2D"/>
                </a:solidFill>
                <a:effectLst/>
                <a:latin typeface="Arial"/>
                <a:ea typeface="ＭＳ 明朝"/>
                <a:cs typeface="Times New Roman"/>
              </a:rPr>
              <a:t>Civic Offices,</a:t>
            </a:r>
            <a:endParaRPr lang="en-US" sz="1200" dirty="0">
              <a:effectLst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900" dirty="0" err="1">
                <a:solidFill>
                  <a:srgbClr val="2D2E2D"/>
                </a:solidFill>
                <a:effectLst/>
                <a:latin typeface="Arial"/>
                <a:ea typeface="ＭＳ 明朝"/>
                <a:cs typeface="Times New Roman"/>
              </a:rPr>
              <a:t>Emmet</a:t>
            </a:r>
            <a:r>
              <a:rPr lang="en-US" sz="900" dirty="0">
                <a:solidFill>
                  <a:srgbClr val="2D2E2D"/>
                </a:solidFill>
                <a:effectLst/>
                <a:latin typeface="Arial"/>
                <a:ea typeface="ＭＳ 明朝"/>
                <a:cs typeface="Times New Roman"/>
              </a:rPr>
              <a:t> Street,</a:t>
            </a:r>
            <a:endParaRPr lang="en-US" sz="1200" dirty="0">
              <a:effectLst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900" dirty="0" err="1">
                <a:solidFill>
                  <a:srgbClr val="2D2E2D"/>
                </a:solidFill>
                <a:effectLst/>
                <a:latin typeface="Arial"/>
                <a:ea typeface="ＭＳ 明朝"/>
                <a:cs typeface="Times New Roman"/>
              </a:rPr>
              <a:t>Clonmel</a:t>
            </a:r>
            <a:r>
              <a:rPr lang="en-US" sz="900" dirty="0">
                <a:solidFill>
                  <a:srgbClr val="2D2E2D"/>
                </a:solidFill>
                <a:effectLst/>
                <a:latin typeface="Arial"/>
                <a:ea typeface="ＭＳ 明朝"/>
                <a:cs typeface="Times New Roman"/>
              </a:rPr>
              <a:t>,</a:t>
            </a:r>
            <a:endParaRPr lang="en-US" sz="1200" dirty="0">
              <a:effectLst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900" dirty="0">
                <a:solidFill>
                  <a:srgbClr val="2D2E2D"/>
                </a:solidFill>
                <a:effectLst/>
                <a:latin typeface="Arial"/>
                <a:ea typeface="ＭＳ 明朝"/>
                <a:cs typeface="Times New Roman"/>
              </a:rPr>
              <a:t>Co. </a:t>
            </a:r>
            <a:r>
              <a:rPr lang="en-US" sz="900" dirty="0" err="1">
                <a:solidFill>
                  <a:srgbClr val="2D2E2D"/>
                </a:solidFill>
                <a:effectLst/>
                <a:latin typeface="Arial"/>
                <a:ea typeface="ＭＳ 明朝"/>
                <a:cs typeface="Times New Roman"/>
              </a:rPr>
              <a:t>Tipperary</a:t>
            </a:r>
            <a:endParaRPr lang="en-US" sz="1200" dirty="0">
              <a:effectLst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900" dirty="0">
                <a:solidFill>
                  <a:srgbClr val="2D2E2D"/>
                </a:solidFill>
                <a:effectLst/>
                <a:latin typeface="Arial"/>
                <a:ea typeface="ＭＳ 明朝"/>
                <a:cs typeface="Times New Roman"/>
              </a:rPr>
              <a:t> </a:t>
            </a:r>
            <a:endParaRPr lang="en-US" sz="1200" dirty="0">
              <a:effectLst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900" dirty="0">
                <a:solidFill>
                  <a:srgbClr val="2D2E2D"/>
                </a:solidFill>
                <a:effectLst/>
                <a:latin typeface="Arial"/>
                <a:ea typeface="ＭＳ 明朝"/>
                <a:cs typeface="Times New Roman"/>
              </a:rPr>
              <a:t> </a:t>
            </a:r>
            <a:endParaRPr lang="en-US" sz="1200" dirty="0">
              <a:effectLst/>
              <a:ea typeface="ＭＳ 明朝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9116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CC_PowerPointTemp(2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542"/>
            <a:ext cx="9144000" cy="100584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7668"/>
          </a:xfrm>
        </p:spPr>
        <p:txBody>
          <a:bodyPr>
            <a:normAutofit/>
          </a:bodyPr>
          <a:lstStyle/>
          <a:p>
            <a:r>
              <a:rPr lang="en-IE" sz="3200" dirty="0">
                <a:solidFill>
                  <a:srgbClr val="0070C0"/>
                </a:solidFill>
                <a:latin typeface="+mn-lt"/>
              </a:rPr>
              <a:t>Planning Authority Experience 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688622" y="1192306"/>
            <a:ext cx="7665155" cy="466623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GB" dirty="0"/>
          </a:p>
          <a:p>
            <a:pPr algn="ctr">
              <a:buNone/>
            </a:pPr>
            <a:endParaRPr lang="en-GB" dirty="0"/>
          </a:p>
          <a:p>
            <a:pPr algn="ctr">
              <a:buNone/>
            </a:pPr>
            <a:r>
              <a:rPr lang="en-GB" sz="3600" b="1" dirty="0">
                <a:solidFill>
                  <a:srgbClr val="0070C0"/>
                </a:solidFill>
              </a:rPr>
              <a:t>Teresa Kiely</a:t>
            </a:r>
          </a:p>
          <a:p>
            <a:pPr algn="ctr">
              <a:buNone/>
            </a:pPr>
            <a:r>
              <a:rPr lang="en-GB" sz="3600" b="1" dirty="0">
                <a:solidFill>
                  <a:srgbClr val="0070C0"/>
                </a:solidFill>
              </a:rPr>
              <a:t>Administrative Officer</a:t>
            </a:r>
          </a:p>
          <a:p>
            <a:pPr algn="ctr">
              <a:buNone/>
            </a:pPr>
            <a:r>
              <a:rPr lang="en-GB" sz="3600" b="1" dirty="0">
                <a:solidFill>
                  <a:srgbClr val="0070C0"/>
                </a:solidFill>
              </a:rPr>
              <a:t>Planning Section</a:t>
            </a:r>
          </a:p>
          <a:p>
            <a:pPr algn="ctr">
              <a:buNone/>
            </a:pPr>
            <a:r>
              <a:rPr lang="en-GB" sz="3600" b="1" dirty="0">
                <a:solidFill>
                  <a:srgbClr val="0070C0"/>
                </a:solidFill>
              </a:rPr>
              <a:t>12</a:t>
            </a:r>
            <a:r>
              <a:rPr lang="en-GB" sz="3600" b="1" baseline="30000" dirty="0">
                <a:solidFill>
                  <a:srgbClr val="0070C0"/>
                </a:solidFill>
              </a:rPr>
              <a:t>th</a:t>
            </a:r>
            <a:r>
              <a:rPr lang="en-GB" sz="3600" b="1" dirty="0">
                <a:solidFill>
                  <a:srgbClr val="0070C0"/>
                </a:solidFill>
              </a:rPr>
              <a:t> May 2022</a:t>
            </a:r>
          </a:p>
          <a:p>
            <a:endParaRPr lang="en-GB" dirty="0"/>
          </a:p>
          <a:p>
            <a:endParaRPr lang="en-GB" dirty="0"/>
          </a:p>
          <a:p>
            <a:pPr lvl="1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9369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CC_PowerPointTemp(2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542"/>
            <a:ext cx="9144000" cy="100584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7668"/>
          </a:xfrm>
        </p:spPr>
        <p:txBody>
          <a:bodyPr>
            <a:normAutofit/>
          </a:bodyPr>
          <a:lstStyle/>
          <a:p>
            <a:r>
              <a:rPr lang="en-IE" sz="3200" dirty="0">
                <a:solidFill>
                  <a:srgbClr val="0070C0"/>
                </a:solidFill>
                <a:latin typeface="+mn-lt"/>
              </a:rPr>
              <a:t>Pilot 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688622" y="1192306"/>
            <a:ext cx="7665155" cy="466623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dirty="0"/>
              <a:t>Commenced 2021</a:t>
            </a:r>
          </a:p>
          <a:p>
            <a:pPr algn="ctr">
              <a:buNone/>
            </a:pPr>
            <a:endParaRPr lang="en-GB" dirty="0"/>
          </a:p>
          <a:p>
            <a:pPr algn="ctr">
              <a:buNone/>
            </a:pPr>
            <a:r>
              <a:rPr lang="en-GB" sz="3600" b="1" dirty="0">
                <a:solidFill>
                  <a:srgbClr val="0070C0"/>
                </a:solidFill>
              </a:rPr>
              <a:t>Portal went live lunch time 21/12/21</a:t>
            </a:r>
          </a:p>
          <a:p>
            <a:pPr algn="ctr">
              <a:buNone/>
            </a:pPr>
            <a:r>
              <a:rPr lang="en-GB" sz="3600" b="1" dirty="0">
                <a:solidFill>
                  <a:srgbClr val="0070C0"/>
                </a:solidFill>
              </a:rPr>
              <a:t>First application submitted 22/12/21</a:t>
            </a:r>
          </a:p>
          <a:p>
            <a:pPr algn="ctr">
              <a:buNone/>
            </a:pPr>
            <a:r>
              <a:rPr lang="en-GB" sz="3600" b="1" dirty="0">
                <a:solidFill>
                  <a:srgbClr val="0070C0"/>
                </a:solidFill>
              </a:rPr>
              <a:t>Closed 24/12/21 for Xmas</a:t>
            </a:r>
          </a:p>
          <a:p>
            <a:pPr algn="ctr">
              <a:buNone/>
            </a:pPr>
            <a:r>
              <a:rPr lang="en-GB" sz="3600" b="1" dirty="0">
                <a:solidFill>
                  <a:srgbClr val="0070C0"/>
                </a:solidFill>
              </a:rPr>
              <a:t>Reopened 4/1/22</a:t>
            </a:r>
          </a:p>
          <a:p>
            <a:endParaRPr lang="en-GB" dirty="0"/>
          </a:p>
          <a:p>
            <a:pPr lvl="1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9347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CC_PowerPointTemp(2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542"/>
            <a:ext cx="9144000" cy="100584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7668"/>
          </a:xfrm>
        </p:spPr>
        <p:txBody>
          <a:bodyPr>
            <a:normAutofit fontScale="90000"/>
          </a:bodyPr>
          <a:lstStyle/>
          <a:p>
            <a:r>
              <a:rPr lang="en-IE" sz="3200" b="1" dirty="0">
                <a:solidFill>
                  <a:srgbClr val="0070C0"/>
                </a:solidFill>
                <a:latin typeface="+mn-lt"/>
              </a:rPr>
              <a:t>Planning Portal</a:t>
            </a:r>
            <a:br>
              <a:rPr lang="en-IE" sz="3200" b="1" dirty="0">
                <a:solidFill>
                  <a:srgbClr val="0070C0"/>
                </a:solidFill>
                <a:latin typeface="+mn-lt"/>
              </a:rPr>
            </a:br>
            <a:r>
              <a:rPr lang="en-IE" sz="3200" b="1" dirty="0">
                <a:solidFill>
                  <a:srgbClr val="0070C0"/>
                </a:solidFill>
                <a:latin typeface="+mn-lt"/>
              </a:rPr>
              <a:t>System Overview </a:t>
            </a:r>
            <a:br>
              <a:rPr lang="en-IE" sz="3200" b="1" dirty="0">
                <a:solidFill>
                  <a:srgbClr val="0070C0"/>
                </a:solidFill>
                <a:latin typeface="+mn-lt"/>
              </a:rPr>
            </a:br>
            <a:r>
              <a:rPr lang="en-IE" sz="3200" b="1" dirty="0">
                <a:solidFill>
                  <a:srgbClr val="0070C0"/>
                </a:solidFill>
                <a:latin typeface="+mn-lt"/>
              </a:rPr>
              <a:t>Https://planning.localgov.ie</a:t>
            </a:r>
            <a:endParaRPr lang="en-IE" sz="3200" dirty="0">
              <a:latin typeface="+mn-lt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2635139-364B-48B6-93CC-2A28968B9E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88975" y="1931739"/>
            <a:ext cx="7664450" cy="3186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369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CC_PowerPointTemp(2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542"/>
            <a:ext cx="9144000" cy="100584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7668"/>
          </a:xfrm>
        </p:spPr>
        <p:txBody>
          <a:bodyPr>
            <a:normAutofit fontScale="90000"/>
          </a:bodyPr>
          <a:lstStyle/>
          <a:p>
            <a:r>
              <a:rPr lang="en-IE" sz="3200" b="1" dirty="0">
                <a:solidFill>
                  <a:srgbClr val="0070C0"/>
                </a:solidFill>
                <a:latin typeface="+mn-lt"/>
              </a:rPr>
              <a:t>2022 year to date</a:t>
            </a:r>
            <a:br>
              <a:rPr lang="en-IE" sz="3200" b="1" dirty="0">
                <a:solidFill>
                  <a:srgbClr val="0070C0"/>
                </a:solidFill>
                <a:latin typeface="+mn-lt"/>
              </a:rPr>
            </a:br>
            <a:r>
              <a:rPr lang="en-IE" sz="3200" b="1" dirty="0">
                <a:solidFill>
                  <a:srgbClr val="0070C0"/>
                </a:solidFill>
                <a:latin typeface="+mn-lt"/>
              </a:rPr>
              <a:t>Tipperary</a:t>
            </a:r>
            <a:endParaRPr lang="en-IE" sz="3200" dirty="0">
              <a:latin typeface="+mn-lt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7C90194-E3F4-4493-BE0B-77987675DF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346170" y="1867821"/>
            <a:ext cx="3597637" cy="27836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5EAE9D8-ABB7-4644-9B6C-2FF3B010A0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1807" y="1867821"/>
            <a:ext cx="4015413" cy="278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369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CC_PowerPointTemp(2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542"/>
            <a:ext cx="9144000" cy="100584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7668"/>
          </a:xfrm>
        </p:spPr>
        <p:txBody>
          <a:bodyPr>
            <a:normAutofit fontScale="90000"/>
          </a:bodyPr>
          <a:lstStyle/>
          <a:p>
            <a:r>
              <a:rPr lang="en-IE" sz="3200" b="1" dirty="0">
                <a:solidFill>
                  <a:srgbClr val="0070C0"/>
                </a:solidFill>
                <a:latin typeface="+mn-lt"/>
              </a:rPr>
              <a:t>2022 year to date</a:t>
            </a:r>
            <a:br>
              <a:rPr lang="en-IE" sz="3200" b="1" dirty="0">
                <a:solidFill>
                  <a:srgbClr val="0070C0"/>
                </a:solidFill>
                <a:latin typeface="+mn-lt"/>
              </a:rPr>
            </a:br>
            <a:r>
              <a:rPr lang="en-IE" sz="3200" b="1" dirty="0">
                <a:solidFill>
                  <a:srgbClr val="0070C0"/>
                </a:solidFill>
                <a:latin typeface="+mn-lt"/>
              </a:rPr>
              <a:t>Tipperary</a:t>
            </a:r>
            <a:endParaRPr lang="en-IE" sz="3200" dirty="0">
              <a:latin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A7969C-74A2-4121-A71D-1D3C3AA926B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104" r="15585"/>
          <a:stretch/>
        </p:blipFill>
        <p:spPr>
          <a:xfrm>
            <a:off x="1594823" y="1867821"/>
            <a:ext cx="3296984" cy="28679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B183B7E-AAB7-4C08-B420-5478C1FADC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1453" y="1867821"/>
            <a:ext cx="4363278" cy="286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929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CC_PowerPointTemp(2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542"/>
            <a:ext cx="9144000" cy="100584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7668"/>
          </a:xfrm>
        </p:spPr>
        <p:txBody>
          <a:bodyPr>
            <a:normAutofit fontScale="90000"/>
          </a:bodyPr>
          <a:lstStyle/>
          <a:p>
            <a:r>
              <a:rPr lang="en-IE" sz="3200" b="1" dirty="0">
                <a:solidFill>
                  <a:srgbClr val="0070C0"/>
                </a:solidFill>
                <a:latin typeface="+mn-lt"/>
              </a:rPr>
              <a:t>2022 year to date</a:t>
            </a:r>
            <a:br>
              <a:rPr lang="en-IE" sz="3200" b="1" dirty="0">
                <a:solidFill>
                  <a:srgbClr val="0070C0"/>
                </a:solidFill>
                <a:latin typeface="+mn-lt"/>
              </a:rPr>
            </a:br>
            <a:r>
              <a:rPr lang="en-IE" sz="3200" b="1" dirty="0">
                <a:solidFill>
                  <a:srgbClr val="0070C0"/>
                </a:solidFill>
                <a:latin typeface="+mn-lt"/>
              </a:rPr>
              <a:t>Galway</a:t>
            </a:r>
            <a:endParaRPr lang="en-IE" sz="3200" dirty="0">
              <a:latin typeface="+mn-lt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7C90194-E3F4-4493-BE0B-77987675DF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346170" y="1867821"/>
            <a:ext cx="3597637" cy="27836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5EAE9D8-ABB7-4644-9B6C-2FF3B010A0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3807" y="1866070"/>
            <a:ext cx="4015413" cy="27836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B0FC044-4F82-4CF9-B9CB-D46F71B6A8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9069" y="1866070"/>
            <a:ext cx="3862738" cy="27854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2192114-801B-426B-9557-F847547167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6494" y="1864319"/>
            <a:ext cx="3887596" cy="2785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446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CC_PowerPointTemp(2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542"/>
            <a:ext cx="9144000" cy="100584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7668"/>
          </a:xfrm>
        </p:spPr>
        <p:txBody>
          <a:bodyPr>
            <a:normAutofit fontScale="90000"/>
          </a:bodyPr>
          <a:lstStyle/>
          <a:p>
            <a:r>
              <a:rPr lang="en-IE" sz="3200" b="1" dirty="0">
                <a:solidFill>
                  <a:srgbClr val="0070C0"/>
                </a:solidFill>
                <a:latin typeface="+mn-lt"/>
              </a:rPr>
              <a:t>2022 year to date</a:t>
            </a:r>
            <a:br>
              <a:rPr lang="en-IE" sz="3200" b="1" dirty="0">
                <a:solidFill>
                  <a:srgbClr val="0070C0"/>
                </a:solidFill>
                <a:latin typeface="+mn-lt"/>
              </a:rPr>
            </a:br>
            <a:r>
              <a:rPr lang="en-IE" sz="3200" b="1" dirty="0">
                <a:solidFill>
                  <a:srgbClr val="0070C0"/>
                </a:solidFill>
                <a:latin typeface="+mn-lt"/>
              </a:rPr>
              <a:t>Galway</a:t>
            </a:r>
            <a:endParaRPr lang="en-IE" sz="3200" dirty="0">
              <a:latin typeface="+mn-lt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7C90194-E3F4-4493-BE0B-77987675DF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346170" y="1867821"/>
            <a:ext cx="3597637" cy="27836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8FE224B-B4DA-44E2-B1A2-F4AEA9EF06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6171" y="1725230"/>
            <a:ext cx="3545636" cy="33174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FDCC25-CF96-4386-92FA-737223F6F9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91806" y="1739858"/>
            <a:ext cx="3494593" cy="3302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058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CC_PowerPointTemp(2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8542"/>
            <a:ext cx="9144000" cy="100584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7668"/>
          </a:xfrm>
        </p:spPr>
        <p:txBody>
          <a:bodyPr>
            <a:normAutofit/>
          </a:bodyPr>
          <a:lstStyle/>
          <a:p>
            <a:r>
              <a:rPr lang="en-IE" sz="3200" dirty="0">
                <a:solidFill>
                  <a:srgbClr val="0070C0"/>
                </a:solidFill>
                <a:latin typeface="+mn-lt"/>
              </a:rPr>
              <a:t>Pilot 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688622" y="1192306"/>
            <a:ext cx="7665155" cy="4666236"/>
          </a:xfrm>
        </p:spPr>
        <p:txBody>
          <a:bodyPr>
            <a:normAutofit lnSpcReduction="10000"/>
          </a:bodyPr>
          <a:lstStyle/>
          <a:p>
            <a:r>
              <a:rPr lang="en-GB" dirty="0"/>
              <a:t>Agents are able to submit an application within an hour or</a:t>
            </a:r>
          </a:p>
          <a:p>
            <a:r>
              <a:rPr lang="en-GB" dirty="0"/>
              <a:t>Agents can have a draft and build slowly then submit</a:t>
            </a:r>
          </a:p>
          <a:p>
            <a:r>
              <a:rPr lang="en-GB" dirty="0"/>
              <a:t>Once file is processed and document inserted to document management system agent knows immediately</a:t>
            </a:r>
          </a:p>
          <a:p>
            <a:r>
              <a:rPr lang="en-GB" dirty="0"/>
              <a:t>If in a position to do so agent can and have replied immediately.</a:t>
            </a:r>
          </a:p>
          <a:p>
            <a:pPr lvl="1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65510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DA1D20638066469B377CBB7A7EFD68" ma:contentTypeVersion="5" ma:contentTypeDescription="Create a new document." ma:contentTypeScope="" ma:versionID="da6a1385e92177dce3a3488edb25b02d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9ae5ea4609d750abd6b020a983893911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6004962-C180-4449-96ED-FED90CE3CE2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D6D930-0D71-4F29-9343-FBD98D51D953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0536856-F496-4E6C-A845-02C05AAECF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836</TotalTime>
  <Words>689</Words>
  <Application>Microsoft Office PowerPoint</Application>
  <PresentationFormat>On-screen Show (4:3)</PresentationFormat>
  <Paragraphs>83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ＭＳ 明朝</vt:lpstr>
      <vt:lpstr>Arial</vt:lpstr>
      <vt:lpstr>Calibri</vt:lpstr>
      <vt:lpstr>Times New Roman</vt:lpstr>
      <vt:lpstr>Office Theme</vt:lpstr>
      <vt:lpstr>PowerPoint Presentation</vt:lpstr>
      <vt:lpstr>Planning Authority Experience </vt:lpstr>
      <vt:lpstr>Pilot </vt:lpstr>
      <vt:lpstr>Planning Portal System Overview  Https://planning.localgov.ie</vt:lpstr>
      <vt:lpstr>2022 year to date Tipperary</vt:lpstr>
      <vt:lpstr>2022 year to date Tipperary</vt:lpstr>
      <vt:lpstr>2022 year to date Galway</vt:lpstr>
      <vt:lpstr>2022 year to date Galway</vt:lpstr>
      <vt:lpstr>Pilot </vt:lpstr>
      <vt:lpstr>Pilot </vt:lpstr>
      <vt:lpstr>Next Steps  </vt:lpstr>
      <vt:lpstr>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Teresa Kiely</dc:creator>
  <cp:lastModifiedBy>Teresa Kiely</cp:lastModifiedBy>
  <cp:revision>25</cp:revision>
  <cp:lastPrinted>2022-05-04T17:07:48Z</cp:lastPrinted>
  <dcterms:created xsi:type="dcterms:W3CDTF">2022-04-28T11:53:53Z</dcterms:created>
  <dcterms:modified xsi:type="dcterms:W3CDTF">2022-05-10T12:06:13Z</dcterms:modified>
</cp:coreProperties>
</file>